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0" r:id="rId5"/>
    <p:sldId id="268" r:id="rId6"/>
    <p:sldId id="269" r:id="rId7"/>
    <p:sldId id="261"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12/14/2018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3</a:t>
            </a:fld>
            <a:endParaRPr lang="en-US"/>
          </a:p>
        </p:txBody>
      </p:sp>
    </p:spTree>
    <p:extLst>
      <p:ext uri="{BB962C8B-B14F-4D97-AF65-F5344CB8AC3E}">
        <p14:creationId xmlns:p14="http://schemas.microsoft.com/office/powerpoint/2010/main" val="3673747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4</a:t>
            </a:fld>
            <a:endParaRPr lang="en-US"/>
          </a:p>
        </p:txBody>
      </p:sp>
    </p:spTree>
    <p:extLst>
      <p:ext uri="{BB962C8B-B14F-4D97-AF65-F5344CB8AC3E}">
        <p14:creationId xmlns:p14="http://schemas.microsoft.com/office/powerpoint/2010/main" val="19423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HEI - Higher Education Institution</a:t>
            </a:r>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5</a:t>
            </a:fld>
            <a:endParaRPr lang="en-US"/>
          </a:p>
        </p:txBody>
      </p:sp>
    </p:spTree>
    <p:extLst>
      <p:ext uri="{BB962C8B-B14F-4D97-AF65-F5344CB8AC3E}">
        <p14:creationId xmlns:p14="http://schemas.microsoft.com/office/powerpoint/2010/main" val="242000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6</a:t>
            </a:fld>
            <a:endParaRPr lang="en-US"/>
          </a:p>
        </p:txBody>
      </p:sp>
    </p:spTree>
    <p:extLst>
      <p:ext uri="{BB962C8B-B14F-4D97-AF65-F5344CB8AC3E}">
        <p14:creationId xmlns:p14="http://schemas.microsoft.com/office/powerpoint/2010/main" val="1734836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7</a:t>
            </a:fld>
            <a:endParaRPr lang="en-US"/>
          </a:p>
        </p:txBody>
      </p:sp>
    </p:spTree>
    <p:extLst>
      <p:ext uri="{BB962C8B-B14F-4D97-AF65-F5344CB8AC3E}">
        <p14:creationId xmlns:p14="http://schemas.microsoft.com/office/powerpoint/2010/main" val="2565608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8</a:t>
            </a:fld>
            <a:endParaRPr lang="en-US"/>
          </a:p>
        </p:txBody>
      </p:sp>
    </p:spTree>
    <p:extLst>
      <p:ext uri="{BB962C8B-B14F-4D97-AF65-F5344CB8AC3E}">
        <p14:creationId xmlns:p14="http://schemas.microsoft.com/office/powerpoint/2010/main" val="3905228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600200"/>
            <a:ext cx="6400800" cy="1252538"/>
          </a:xfrm>
        </p:spPr>
        <p:txBody>
          <a:bodyPr>
            <a:normAutofit fontScale="85000" lnSpcReduction="20000"/>
          </a:bodyPr>
          <a:lstStyle/>
          <a:p>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Work Package 3:</a:t>
            </a:r>
          </a:p>
          <a:p>
            <a:r>
              <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Development of trainings for professionals in water sector</a:t>
            </a: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err="1" smtClean="0">
                <a:solidFill>
                  <a:schemeClr val="accent1">
                    <a:lumMod val="75000"/>
                  </a:schemeClr>
                </a:solidFill>
                <a:latin typeface="Calibri Light" pitchFamily="34" charset="0"/>
                <a:cs typeface="Calibri Light" pitchFamily="34" charset="0"/>
              </a:rPr>
              <a:t>Dr</a:t>
            </a:r>
            <a:r>
              <a:rPr lang="en-US" sz="1800" dirty="0" smtClean="0">
                <a:solidFill>
                  <a:schemeClr val="accent1">
                    <a:lumMod val="75000"/>
                  </a:schemeClr>
                </a:solidFill>
                <a:latin typeface="Calibri Light" pitchFamily="34" charset="0"/>
                <a:cs typeface="Calibri Light" pitchFamily="34" charset="0"/>
              </a:rPr>
              <a:t> Đurica Marković</a:t>
            </a:r>
          </a:p>
          <a:p>
            <a:r>
              <a:rPr lang="en-US" sz="1800" b="1" dirty="0" smtClean="0">
                <a:solidFill>
                  <a:schemeClr val="accent1">
                    <a:lumMod val="75000"/>
                  </a:schemeClr>
                </a:solidFill>
                <a:latin typeface="Calibri Light" pitchFamily="34" charset="0"/>
                <a:cs typeface="Calibri Light" pitchFamily="34" charset="0"/>
              </a:rPr>
              <a:t>Faculty of Technical Sciences </a:t>
            </a:r>
            <a:r>
              <a:rPr lang="en-US" sz="1800" b="1" u="sng" dirty="0" smtClean="0">
                <a:solidFill>
                  <a:schemeClr val="accent1">
                    <a:lumMod val="75000"/>
                  </a:schemeClr>
                </a:solidFill>
                <a:latin typeface="Calibri Light" pitchFamily="34" charset="0"/>
                <a:cs typeface="Calibri Light" pitchFamily="34" charset="0"/>
              </a:rPr>
              <a:t>UPKM</a:t>
            </a:r>
            <a:endParaRPr lang="en-US" sz="1800" b="1"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chemeClr val="accent1">
                    <a:lumMod val="75000"/>
                  </a:schemeClr>
                </a:solidFill>
                <a:latin typeface="Calibri Light" pitchFamily="34" charset="0"/>
                <a:cs typeface="Calibri Light" pitchFamily="34" charset="0"/>
              </a:rPr>
              <a:t>Kick-Off Meeting</a:t>
            </a:r>
          </a:p>
          <a:p>
            <a:r>
              <a:rPr lang="en-US" sz="1800" dirty="0" smtClean="0">
                <a:solidFill>
                  <a:schemeClr val="accent1">
                    <a:lumMod val="75000"/>
                  </a:schemeClr>
                </a:solidFill>
                <a:latin typeface="Calibri Light" pitchFamily="34" charset="0"/>
                <a:cs typeface="Calibri Light" pitchFamily="34" charset="0"/>
              </a:rPr>
              <a:t>20.12.2018 </a:t>
            </a:r>
            <a:r>
              <a:rPr lang="en-US" sz="1800" dirty="0" err="1" smtClean="0">
                <a:solidFill>
                  <a:schemeClr val="accent1">
                    <a:lumMod val="75000"/>
                  </a:schemeClr>
                </a:solidFill>
                <a:latin typeface="Calibri Light" pitchFamily="34" charset="0"/>
                <a:cs typeface="Calibri Light" pitchFamily="34" charset="0"/>
              </a:rPr>
              <a:t>Niš</a:t>
            </a:r>
            <a:endParaRPr lang="en-US"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a:bodyPr>
          <a:lstStyle/>
          <a:p>
            <a:r>
              <a:rPr lang="en-US" dirty="0">
                <a:solidFill>
                  <a:srgbClr val="0070C0"/>
                </a:solidFill>
              </a:rPr>
              <a:t>Work Package </a:t>
            </a:r>
            <a:r>
              <a:rPr lang="en-US" dirty="0" smtClean="0">
                <a:solidFill>
                  <a:srgbClr val="0070C0"/>
                </a:solidFill>
              </a:rPr>
              <a:t>3 Aim</a:t>
            </a:r>
            <a:endParaRPr lang="en-US"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286000"/>
            <a:ext cx="8229600" cy="1200329"/>
          </a:xfrm>
          <a:prstGeom prst="rect">
            <a:avLst/>
          </a:prstGeom>
          <a:noFill/>
        </p:spPr>
        <p:txBody>
          <a:bodyPr wrap="square" rtlCol="0">
            <a:spAutoFit/>
          </a:bodyPr>
          <a:lstStyle/>
          <a:p>
            <a:r>
              <a:rPr lang="en-US" sz="2400" dirty="0" smtClean="0">
                <a:solidFill>
                  <a:schemeClr val="accent1">
                    <a:lumMod val="75000"/>
                  </a:schemeClr>
                </a:solidFill>
              </a:rPr>
              <a:t>The </a:t>
            </a:r>
            <a:r>
              <a:rPr lang="en-US" sz="2400" dirty="0">
                <a:solidFill>
                  <a:schemeClr val="accent1">
                    <a:lumMod val="75000"/>
                  </a:schemeClr>
                </a:solidFill>
              </a:rPr>
              <a:t>aim </a:t>
            </a:r>
            <a:r>
              <a:rPr lang="en-US" sz="2400" dirty="0" smtClean="0">
                <a:solidFill>
                  <a:schemeClr val="accent1">
                    <a:lumMod val="75000"/>
                  </a:schemeClr>
                </a:solidFill>
              </a:rPr>
              <a:t>of WP 3 is to </a:t>
            </a:r>
            <a:r>
              <a:rPr lang="en-US" sz="2400" dirty="0">
                <a:solidFill>
                  <a:schemeClr val="accent1">
                    <a:lumMod val="75000"/>
                  </a:schemeClr>
                </a:solidFill>
              </a:rPr>
              <a:t>identify knowledge and organizational gaps and develop effective training </a:t>
            </a:r>
            <a:r>
              <a:rPr lang="en-US" sz="2400" dirty="0" err="1">
                <a:solidFill>
                  <a:schemeClr val="accent1">
                    <a:lumMod val="75000"/>
                  </a:schemeClr>
                </a:solidFill>
              </a:rPr>
              <a:t>programmes</a:t>
            </a:r>
            <a:r>
              <a:rPr lang="en-US" sz="2400" dirty="0">
                <a:solidFill>
                  <a:schemeClr val="accent1">
                    <a:lumMod val="75000"/>
                  </a:schemeClr>
                </a:solidFill>
              </a:rPr>
              <a:t> for professionals in water </a:t>
            </a:r>
            <a:r>
              <a:rPr lang="en-US" sz="2400" dirty="0" smtClean="0">
                <a:solidFill>
                  <a:schemeClr val="accent1">
                    <a:lumMod val="75000"/>
                  </a:schemeClr>
                </a:solidFill>
              </a:rPr>
              <a:t>sector.</a:t>
            </a:r>
          </a:p>
        </p:txBody>
      </p:sp>
    </p:spTree>
    <p:extLst>
      <p:ext uri="{BB962C8B-B14F-4D97-AF65-F5344CB8AC3E}">
        <p14:creationId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a:bodyPr>
          <a:lstStyle/>
          <a:p>
            <a:r>
              <a:rPr lang="sr-Latn-RS" dirty="0" smtClean="0">
                <a:solidFill>
                  <a:srgbClr val="0070C0"/>
                </a:solidFill>
              </a:rPr>
              <a:t>WP 3 </a:t>
            </a:r>
            <a:r>
              <a:rPr lang="en-US" dirty="0" smtClean="0">
                <a:solidFill>
                  <a:srgbClr val="0070C0"/>
                </a:solidFill>
              </a:rPr>
              <a:t>Activities</a:t>
            </a:r>
            <a:endParaRPr lang="en-US"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286000"/>
            <a:ext cx="8229600" cy="2308324"/>
          </a:xfrm>
          <a:prstGeom prst="rect">
            <a:avLst/>
          </a:prstGeom>
          <a:noFill/>
        </p:spPr>
        <p:txBody>
          <a:bodyPr wrap="square" rtlCol="0">
            <a:spAutoFit/>
          </a:bodyPr>
          <a:lstStyle/>
          <a:p>
            <a:r>
              <a:rPr lang="en-US" sz="2400" dirty="0">
                <a:solidFill>
                  <a:schemeClr val="accent1">
                    <a:lumMod val="75000"/>
                  </a:schemeClr>
                </a:solidFill>
              </a:rPr>
              <a:t>The WP3 is </a:t>
            </a:r>
            <a:r>
              <a:rPr lang="en-US" sz="2400" dirty="0" smtClean="0">
                <a:solidFill>
                  <a:schemeClr val="accent1">
                    <a:lumMod val="75000"/>
                  </a:schemeClr>
                </a:solidFill>
              </a:rPr>
              <a:t>divided </a:t>
            </a:r>
            <a:r>
              <a:rPr lang="en-US" sz="2400" dirty="0">
                <a:solidFill>
                  <a:schemeClr val="accent1">
                    <a:lumMod val="75000"/>
                  </a:schemeClr>
                </a:solidFill>
              </a:rPr>
              <a:t>into three activities</a:t>
            </a:r>
            <a:r>
              <a:rPr lang="en-US" sz="2400" dirty="0" smtClean="0">
                <a:solidFill>
                  <a:schemeClr val="accent1">
                    <a:lumMod val="75000"/>
                  </a:schemeClr>
                </a:solidFill>
              </a:rPr>
              <a:t>:</a:t>
            </a:r>
            <a:endParaRPr lang="sr-Latn-RS" sz="2400" dirty="0" smtClean="0">
              <a:solidFill>
                <a:schemeClr val="accent1">
                  <a:lumMod val="75000"/>
                </a:schemeClr>
              </a:solidFill>
            </a:endParaRPr>
          </a:p>
          <a:p>
            <a:pPr marL="342900" indent="-342900">
              <a:buFont typeface="Arial" panose="020B0604020202020204" pitchFamily="34" charset="0"/>
              <a:buChar char="•"/>
            </a:pPr>
            <a:r>
              <a:rPr lang="en-US" sz="2400" dirty="0">
                <a:solidFill>
                  <a:schemeClr val="accent1">
                    <a:lumMod val="75000"/>
                  </a:schemeClr>
                </a:solidFill>
              </a:rPr>
              <a:t>A3.1 Introduction with LLL courses for professionals in water sector in </a:t>
            </a:r>
            <a:r>
              <a:rPr lang="en-US" sz="2400" dirty="0" smtClean="0">
                <a:solidFill>
                  <a:schemeClr val="accent1">
                    <a:lumMod val="75000"/>
                  </a:schemeClr>
                </a:solidFill>
              </a:rPr>
              <a:t>EU</a:t>
            </a:r>
            <a:endParaRPr lang="sr-Latn-RS" sz="2400" dirty="0" smtClean="0">
              <a:solidFill>
                <a:schemeClr val="accent1">
                  <a:lumMod val="75000"/>
                </a:schemeClr>
              </a:solidFill>
            </a:endParaRPr>
          </a:p>
          <a:p>
            <a:pPr marL="342900" indent="-342900">
              <a:buFont typeface="Arial" panose="020B0604020202020204" pitchFamily="34" charset="0"/>
              <a:buChar char="•"/>
            </a:pPr>
            <a:r>
              <a:rPr lang="en-US" sz="2400" dirty="0">
                <a:solidFill>
                  <a:schemeClr val="accent1">
                    <a:lumMod val="75000"/>
                  </a:schemeClr>
                </a:solidFill>
              </a:rPr>
              <a:t>A3.2 </a:t>
            </a:r>
            <a:r>
              <a:rPr lang="en-US" sz="2400" dirty="0" smtClean="0">
                <a:solidFill>
                  <a:schemeClr val="accent1">
                    <a:lumMod val="75000"/>
                  </a:schemeClr>
                </a:solidFill>
              </a:rPr>
              <a:t>Analyze </a:t>
            </a:r>
            <a:r>
              <a:rPr lang="en-US" sz="2400" dirty="0">
                <a:solidFill>
                  <a:schemeClr val="accent1">
                    <a:lumMod val="75000"/>
                  </a:schemeClr>
                </a:solidFill>
              </a:rPr>
              <a:t>of water sector needs for LLL courses in </a:t>
            </a:r>
            <a:r>
              <a:rPr lang="en-US" sz="2400" dirty="0" smtClean="0">
                <a:solidFill>
                  <a:schemeClr val="accent1">
                    <a:lumMod val="75000"/>
                  </a:schemeClr>
                </a:solidFill>
              </a:rPr>
              <a:t>WB</a:t>
            </a:r>
            <a:endParaRPr lang="sr-Latn-RS" sz="2400" dirty="0" smtClean="0">
              <a:solidFill>
                <a:schemeClr val="accent1">
                  <a:lumMod val="75000"/>
                </a:schemeClr>
              </a:solidFill>
            </a:endParaRPr>
          </a:p>
          <a:p>
            <a:pPr marL="342900" indent="-342900">
              <a:buFont typeface="Arial" panose="020B0604020202020204" pitchFamily="34" charset="0"/>
              <a:buChar char="•"/>
            </a:pPr>
            <a:r>
              <a:rPr lang="en-US" sz="2400" dirty="0">
                <a:solidFill>
                  <a:schemeClr val="accent1">
                    <a:lumMod val="75000"/>
                  </a:schemeClr>
                </a:solidFill>
              </a:rPr>
              <a:t>A3.3 Development of </a:t>
            </a:r>
            <a:r>
              <a:rPr lang="en-US" sz="2400" dirty="0" smtClean="0">
                <a:solidFill>
                  <a:schemeClr val="accent1">
                    <a:lumMod val="75000"/>
                  </a:schemeClr>
                </a:solidFill>
              </a:rPr>
              <a:t>trainings </a:t>
            </a:r>
            <a:r>
              <a:rPr lang="en-US" sz="2400" dirty="0">
                <a:solidFill>
                  <a:schemeClr val="accent1">
                    <a:lumMod val="75000"/>
                  </a:schemeClr>
                </a:solidFill>
              </a:rPr>
              <a:t>content and corresponding educational material</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2917195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1</a:t>
            </a:r>
            <a:br>
              <a:rPr lang="sr-Latn-RS" dirty="0" smtClean="0">
                <a:solidFill>
                  <a:srgbClr val="0070C0"/>
                </a:solidFill>
              </a:rPr>
            </a:br>
            <a:r>
              <a:rPr lang="en-US" dirty="0" smtClean="0">
                <a:solidFill>
                  <a:srgbClr val="0070C0"/>
                </a:solidFill>
              </a:rPr>
              <a:t>Introduction </a:t>
            </a:r>
            <a:r>
              <a:rPr lang="en-US" dirty="0">
                <a:solidFill>
                  <a:srgbClr val="0070C0"/>
                </a:solidFill>
              </a:rPr>
              <a:t>with LLL courses for professionals in water sector in EU</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3416320"/>
          </a:xfrm>
          <a:prstGeom prst="rect">
            <a:avLst/>
          </a:prstGeom>
          <a:noFill/>
        </p:spPr>
        <p:txBody>
          <a:bodyPr wrap="square" rtlCol="0">
            <a:spAutoFit/>
          </a:bodyPr>
          <a:lstStyle/>
          <a:p>
            <a:r>
              <a:rPr lang="en-US" sz="2400" dirty="0">
                <a:solidFill>
                  <a:schemeClr val="accent1">
                    <a:lumMod val="75000"/>
                  </a:schemeClr>
                </a:solidFill>
              </a:rPr>
              <a:t>EU partners will prepare report regarding LLL courses for professionals in water sector and briefly describe them explaining their organization and offering links to the materials that can be used as a base for </a:t>
            </a:r>
            <a:r>
              <a:rPr lang="en-US" sz="2400" dirty="0" smtClean="0">
                <a:solidFill>
                  <a:schemeClr val="accent1">
                    <a:lumMod val="75000"/>
                  </a:schemeClr>
                </a:solidFill>
              </a:rPr>
              <a:t>preparation of </a:t>
            </a:r>
            <a:r>
              <a:rPr lang="en-US" sz="2400" dirty="0" smtClean="0">
                <a:solidFill>
                  <a:schemeClr val="accent1">
                    <a:lumMod val="75000"/>
                  </a:schemeClr>
                </a:solidFill>
              </a:rPr>
              <a:t>training </a:t>
            </a:r>
            <a:r>
              <a:rPr lang="en-US" sz="2400" dirty="0">
                <a:solidFill>
                  <a:schemeClr val="accent1">
                    <a:lumMod val="75000"/>
                  </a:schemeClr>
                </a:solidFill>
              </a:rPr>
              <a:t>material for education WB professionals in water sector. </a:t>
            </a:r>
            <a:endParaRPr lang="sr-Latn-RS" sz="2400" dirty="0" smtClean="0">
              <a:solidFill>
                <a:schemeClr val="accent1">
                  <a:lumMod val="75000"/>
                </a:schemeClr>
              </a:solidFill>
            </a:endParaRPr>
          </a:p>
          <a:p>
            <a:r>
              <a:rPr lang="en-US" sz="2400" dirty="0" smtClean="0">
                <a:solidFill>
                  <a:schemeClr val="accent1">
                    <a:lumMod val="75000"/>
                  </a:schemeClr>
                </a:solidFill>
              </a:rPr>
              <a:t>Timeframe for task 3.1: </a:t>
            </a:r>
            <a:r>
              <a:rPr lang="sr-Latn-RS" sz="2400" dirty="0" smtClean="0">
                <a:solidFill>
                  <a:schemeClr val="accent1">
                    <a:lumMod val="75000"/>
                  </a:schemeClr>
                </a:solidFill>
              </a:rPr>
              <a:t>from </a:t>
            </a:r>
            <a:r>
              <a:rPr lang="en-US" sz="2400" dirty="0" smtClean="0">
                <a:solidFill>
                  <a:schemeClr val="accent1">
                    <a:lumMod val="75000"/>
                  </a:schemeClr>
                </a:solidFill>
              </a:rPr>
              <a:t>15</a:t>
            </a:r>
            <a:r>
              <a:rPr lang="en-US" sz="2400" baseline="30000" dirty="0" smtClean="0">
                <a:solidFill>
                  <a:schemeClr val="accent1">
                    <a:lumMod val="75000"/>
                  </a:schemeClr>
                </a:solidFill>
              </a:rPr>
              <a:t>th</a:t>
            </a:r>
            <a:r>
              <a:rPr lang="en-US" sz="2400" dirty="0" smtClean="0">
                <a:solidFill>
                  <a:schemeClr val="accent1">
                    <a:lumMod val="75000"/>
                  </a:schemeClr>
                </a:solidFill>
              </a:rPr>
              <a:t> December 2018</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en-US" sz="2400" dirty="0" smtClean="0">
                <a:solidFill>
                  <a:schemeClr val="accent1">
                    <a:lumMod val="75000"/>
                  </a:schemeClr>
                </a:solidFill>
              </a:rPr>
              <a:t> May 2019.</a:t>
            </a:r>
          </a:p>
          <a:p>
            <a:r>
              <a:rPr lang="en-US" sz="2400" dirty="0" smtClean="0">
                <a:solidFill>
                  <a:schemeClr val="accent1">
                    <a:lumMod val="75000"/>
                  </a:schemeClr>
                </a:solidFill>
              </a:rPr>
              <a:t>Report </a:t>
            </a:r>
            <a:r>
              <a:rPr lang="en-US" sz="2400" dirty="0">
                <a:solidFill>
                  <a:schemeClr val="accent1">
                    <a:lumMod val="75000"/>
                  </a:schemeClr>
                </a:solidFill>
              </a:rPr>
              <a:t>on LLL courses for professionals in EU water sector </a:t>
            </a:r>
            <a:r>
              <a:rPr lang="en-US" sz="2400" dirty="0" smtClean="0">
                <a:solidFill>
                  <a:schemeClr val="accent1">
                    <a:lumMod val="75000"/>
                  </a:schemeClr>
                </a:solidFill>
              </a:rPr>
              <a:t>should</a:t>
            </a:r>
            <a:r>
              <a:rPr lang="sr-Latn-RS" sz="2400" dirty="0" smtClean="0">
                <a:solidFill>
                  <a:schemeClr val="accent1">
                    <a:lumMod val="75000"/>
                  </a:schemeClr>
                </a:solidFill>
              </a:rPr>
              <a:t> be </a:t>
            </a:r>
            <a:r>
              <a:rPr lang="en-US" sz="2400" dirty="0" smtClean="0">
                <a:solidFill>
                  <a:schemeClr val="accent1">
                    <a:lumMod val="75000"/>
                  </a:schemeClr>
                </a:solidFill>
              </a:rPr>
              <a:t>submitted up</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en-US" sz="2400" dirty="0" smtClean="0">
                <a:solidFill>
                  <a:schemeClr val="accent1">
                    <a:lumMod val="75000"/>
                  </a:schemeClr>
                </a:solidFill>
              </a:rPr>
              <a:t> May</a:t>
            </a:r>
            <a:r>
              <a:rPr lang="sr-Latn-RS" sz="2400" dirty="0" smtClean="0">
                <a:solidFill>
                  <a:schemeClr val="accent1">
                    <a:lumMod val="75000"/>
                  </a:schemeClr>
                </a:solidFill>
              </a:rPr>
              <a:t> </a:t>
            </a:r>
            <a:r>
              <a:rPr lang="en-US" sz="2400" dirty="0" smtClean="0">
                <a:solidFill>
                  <a:schemeClr val="accent1">
                    <a:lumMod val="75000"/>
                  </a:schemeClr>
                </a:solidFill>
              </a:rPr>
              <a:t>2019</a:t>
            </a:r>
            <a:r>
              <a:rPr lang="sr-Latn-RS" sz="2400" dirty="0" smtClean="0">
                <a:solidFill>
                  <a:schemeClr val="accent1">
                    <a:lumMod val="75000"/>
                  </a:schemeClr>
                </a:solidFill>
              </a:rPr>
              <a:t>.</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1588965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570344"/>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en-US" dirty="0" smtClean="0">
                <a:solidFill>
                  <a:srgbClr val="0070C0"/>
                </a:solidFill>
              </a:rPr>
              <a:t>Activity</a:t>
            </a:r>
            <a:r>
              <a:rPr lang="sr-Latn-RS" dirty="0" smtClean="0">
                <a:solidFill>
                  <a:srgbClr val="0070C0"/>
                </a:solidFill>
              </a:rPr>
              <a:t> 2</a:t>
            </a:r>
            <a:br>
              <a:rPr lang="sr-Latn-RS" dirty="0" smtClean="0">
                <a:solidFill>
                  <a:srgbClr val="0070C0"/>
                </a:solidFill>
              </a:rPr>
            </a:br>
            <a:r>
              <a:rPr lang="en-US" dirty="0" smtClean="0">
                <a:solidFill>
                  <a:srgbClr val="0070C0"/>
                </a:solidFill>
              </a:rPr>
              <a:t>Analyze </a:t>
            </a:r>
            <a:r>
              <a:rPr lang="en-US" dirty="0">
                <a:solidFill>
                  <a:srgbClr val="0070C0"/>
                </a:solidFill>
              </a:rPr>
              <a:t>of water sector needs for LLL courses in WB</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271430" y="2444735"/>
            <a:ext cx="8607400" cy="3416320"/>
          </a:xfrm>
          <a:prstGeom prst="rect">
            <a:avLst/>
          </a:prstGeom>
          <a:noFill/>
        </p:spPr>
        <p:txBody>
          <a:bodyPr wrap="square" rtlCol="0">
            <a:spAutoFit/>
          </a:bodyPr>
          <a:lstStyle/>
          <a:p>
            <a:r>
              <a:rPr lang="en-US" sz="2400" dirty="0">
                <a:solidFill>
                  <a:schemeClr val="accent1">
                    <a:lumMod val="75000"/>
                  </a:schemeClr>
                </a:solidFill>
              </a:rPr>
              <a:t>UPKM as a </a:t>
            </a:r>
            <a:r>
              <a:rPr lang="en-US" sz="2400" dirty="0" smtClean="0">
                <a:solidFill>
                  <a:schemeClr val="accent1">
                    <a:lumMod val="75000"/>
                  </a:schemeClr>
                </a:solidFill>
              </a:rPr>
              <a:t>coordinator for WP 3 </a:t>
            </a:r>
            <a:r>
              <a:rPr lang="en-US" sz="2400" dirty="0">
                <a:solidFill>
                  <a:schemeClr val="accent1">
                    <a:lumMod val="75000"/>
                  </a:schemeClr>
                </a:solidFill>
              </a:rPr>
              <a:t>in collaboration with other partners will produce </a:t>
            </a:r>
            <a:r>
              <a:rPr lang="en-US" sz="2400" dirty="0" err="1" smtClean="0">
                <a:solidFill>
                  <a:schemeClr val="accent1">
                    <a:lumMod val="75000"/>
                  </a:schemeClr>
                </a:solidFill>
              </a:rPr>
              <a:t>questionaries</a:t>
            </a:r>
            <a:r>
              <a:rPr lang="en-US" sz="2400" dirty="0" smtClean="0">
                <a:solidFill>
                  <a:schemeClr val="accent1">
                    <a:lumMod val="75000"/>
                  </a:schemeClr>
                </a:solidFill>
              </a:rPr>
              <a:t> </a:t>
            </a:r>
            <a:r>
              <a:rPr lang="en-US" sz="2400" dirty="0">
                <a:solidFill>
                  <a:schemeClr val="accent1">
                    <a:lumMod val="75000"/>
                  </a:schemeClr>
                </a:solidFill>
              </a:rPr>
              <a:t>related to water sector needs for LLL courses in WB partner countries, their current experience about EU regulations and innovations in water resources management</a:t>
            </a:r>
            <a:r>
              <a:rPr lang="en-US" sz="2400" dirty="0" smtClean="0">
                <a:solidFill>
                  <a:schemeClr val="accent1">
                    <a:lumMod val="75000"/>
                  </a:schemeClr>
                </a:solidFill>
              </a:rPr>
              <a:t>.</a:t>
            </a:r>
            <a:r>
              <a:rPr lang="sr-Latn-RS" sz="2400" dirty="0">
                <a:solidFill>
                  <a:schemeClr val="accent1">
                    <a:lumMod val="75000"/>
                  </a:schemeClr>
                </a:solidFill>
              </a:rPr>
              <a:t> </a:t>
            </a:r>
            <a:r>
              <a:rPr lang="sr-Latn-RS" sz="2400" dirty="0" smtClean="0">
                <a:solidFill>
                  <a:schemeClr val="accent1">
                    <a:lumMod val="75000"/>
                  </a:schemeClr>
                </a:solidFill>
              </a:rPr>
              <a:t>With </a:t>
            </a:r>
            <a:r>
              <a:rPr lang="en-US" sz="2400" dirty="0" smtClean="0">
                <a:solidFill>
                  <a:schemeClr val="accent1">
                    <a:lumMod val="75000"/>
                  </a:schemeClr>
                </a:solidFill>
              </a:rPr>
              <a:t>prepared </a:t>
            </a:r>
            <a:r>
              <a:rPr lang="en-US" sz="2400" dirty="0" err="1" smtClean="0">
                <a:solidFill>
                  <a:schemeClr val="accent1">
                    <a:lumMod val="75000"/>
                  </a:schemeClr>
                </a:solidFill>
              </a:rPr>
              <a:t>quastionarries</a:t>
            </a:r>
            <a:r>
              <a:rPr lang="en-US" sz="2400" dirty="0" smtClean="0">
                <a:solidFill>
                  <a:schemeClr val="accent1">
                    <a:lumMod val="75000"/>
                  </a:schemeClr>
                </a:solidFill>
              </a:rPr>
              <a:t> should be conducted survey and</a:t>
            </a:r>
            <a:r>
              <a:rPr lang="sr-Latn-RS" sz="2400" dirty="0" smtClean="0">
                <a:solidFill>
                  <a:schemeClr val="accent1">
                    <a:lumMod val="75000"/>
                  </a:schemeClr>
                </a:solidFill>
              </a:rPr>
              <a:t> </a:t>
            </a:r>
            <a:r>
              <a:rPr lang="en-US" sz="2400" dirty="0" smtClean="0">
                <a:solidFill>
                  <a:schemeClr val="accent1">
                    <a:lumMod val="75000"/>
                  </a:schemeClr>
                </a:solidFill>
              </a:rPr>
              <a:t>process </a:t>
            </a:r>
            <a:r>
              <a:rPr lang="en-US" sz="2400" dirty="0">
                <a:solidFill>
                  <a:schemeClr val="accent1">
                    <a:lumMod val="75000"/>
                  </a:schemeClr>
                </a:solidFill>
              </a:rPr>
              <a:t>data on 150 subjects per WB partner HEI. </a:t>
            </a:r>
            <a:endParaRPr lang="sr-Latn-RS" sz="2400" dirty="0" smtClean="0">
              <a:solidFill>
                <a:schemeClr val="accent1">
                  <a:lumMod val="75000"/>
                </a:schemeClr>
              </a:solidFill>
            </a:endParaRPr>
          </a:p>
          <a:p>
            <a:r>
              <a:rPr lang="en-US" sz="2400" dirty="0" smtClean="0">
                <a:solidFill>
                  <a:schemeClr val="accent1">
                    <a:lumMod val="75000"/>
                  </a:schemeClr>
                </a:solidFill>
              </a:rPr>
              <a:t>Timeframe for task 3.2: from 15</a:t>
            </a:r>
            <a:r>
              <a:rPr lang="en-US" sz="2400" baseline="30000" dirty="0" smtClean="0">
                <a:solidFill>
                  <a:schemeClr val="accent1">
                    <a:lumMod val="75000"/>
                  </a:schemeClr>
                </a:solidFill>
              </a:rPr>
              <a:t>th</a:t>
            </a:r>
            <a:r>
              <a:rPr lang="en-US" sz="2400" dirty="0" smtClean="0">
                <a:solidFill>
                  <a:schemeClr val="accent1">
                    <a:lumMod val="75000"/>
                  </a:schemeClr>
                </a:solidFill>
              </a:rPr>
              <a:t> December 2018 to 14</a:t>
            </a:r>
            <a:r>
              <a:rPr lang="en-US" sz="2400" baseline="30000" dirty="0" smtClean="0">
                <a:solidFill>
                  <a:schemeClr val="accent1">
                    <a:lumMod val="75000"/>
                  </a:schemeClr>
                </a:solidFill>
              </a:rPr>
              <a:t>th</a:t>
            </a:r>
            <a:r>
              <a:rPr lang="en-US" sz="2400" dirty="0" smtClean="0">
                <a:solidFill>
                  <a:schemeClr val="accent1">
                    <a:lumMod val="75000"/>
                  </a:schemeClr>
                </a:solidFill>
              </a:rPr>
              <a:t> June 2019.</a:t>
            </a:r>
          </a:p>
          <a:p>
            <a:r>
              <a:rPr lang="en-US" sz="2400" dirty="0" smtClean="0">
                <a:solidFill>
                  <a:schemeClr val="accent1">
                    <a:lumMod val="75000"/>
                  </a:schemeClr>
                </a:solidFill>
              </a:rPr>
              <a:t>Survey </a:t>
            </a:r>
            <a:r>
              <a:rPr lang="en-US" sz="2400" dirty="0">
                <a:solidFill>
                  <a:schemeClr val="accent1">
                    <a:lumMod val="75000"/>
                  </a:schemeClr>
                </a:solidFill>
              </a:rPr>
              <a:t>of water sector needs in WB </a:t>
            </a:r>
            <a:r>
              <a:rPr lang="en-US" sz="2400" dirty="0" smtClean="0">
                <a:solidFill>
                  <a:schemeClr val="accent1">
                    <a:lumMod val="75000"/>
                  </a:schemeClr>
                </a:solidFill>
              </a:rPr>
              <a:t>should</a:t>
            </a:r>
            <a:r>
              <a:rPr lang="sr-Latn-RS" sz="2400" dirty="0" smtClean="0">
                <a:solidFill>
                  <a:schemeClr val="accent1">
                    <a:lumMod val="75000"/>
                  </a:schemeClr>
                </a:solidFill>
              </a:rPr>
              <a:t> be </a:t>
            </a:r>
            <a:r>
              <a:rPr lang="en-US" sz="2400" dirty="0" smtClean="0">
                <a:solidFill>
                  <a:schemeClr val="accent1">
                    <a:lumMod val="75000"/>
                  </a:schemeClr>
                </a:solidFill>
              </a:rPr>
              <a:t>completed up</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sr-Latn-RS" sz="2400" dirty="0" smtClean="0">
                <a:solidFill>
                  <a:schemeClr val="accent1">
                    <a:lumMod val="75000"/>
                  </a:schemeClr>
                </a:solidFill>
              </a:rPr>
              <a:t> June </a:t>
            </a:r>
            <a:r>
              <a:rPr lang="en-US" sz="2400" dirty="0" smtClean="0">
                <a:solidFill>
                  <a:schemeClr val="accent1">
                    <a:lumMod val="75000"/>
                  </a:schemeClr>
                </a:solidFill>
              </a:rPr>
              <a:t>2019</a:t>
            </a:r>
            <a:r>
              <a:rPr lang="sr-Latn-RS" sz="2400" dirty="0" smtClean="0">
                <a:solidFill>
                  <a:schemeClr val="accent1">
                    <a:lumMod val="75000"/>
                  </a:schemeClr>
                </a:solidFill>
              </a:rPr>
              <a:t>.</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704534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828800"/>
          </a:xfrm>
        </p:spPr>
        <p:txBody>
          <a:bodyPr>
            <a:normAutofit fontScale="90000"/>
          </a:bodyPr>
          <a:lstStyle/>
          <a:p>
            <a:r>
              <a:rPr lang="sr-Latn-RS" dirty="0">
                <a:solidFill>
                  <a:srgbClr val="0070C0"/>
                </a:solidFill>
              </a:rPr>
              <a:t>WP </a:t>
            </a:r>
            <a:r>
              <a:rPr lang="sr-Latn-RS" dirty="0" smtClean="0">
                <a:solidFill>
                  <a:srgbClr val="0070C0"/>
                </a:solidFill>
              </a:rPr>
              <a:t>3 </a:t>
            </a:r>
            <a:r>
              <a:rPr lang="sr-Latn-RS" dirty="0" err="1" smtClean="0">
                <a:solidFill>
                  <a:srgbClr val="0070C0"/>
                </a:solidFill>
              </a:rPr>
              <a:t>Activity</a:t>
            </a:r>
            <a:r>
              <a:rPr lang="sr-Latn-RS" dirty="0" smtClean="0">
                <a:solidFill>
                  <a:srgbClr val="0070C0"/>
                </a:solidFill>
              </a:rPr>
              <a:t> 3</a:t>
            </a:r>
            <a:br>
              <a:rPr lang="sr-Latn-RS" dirty="0" smtClean="0">
                <a:solidFill>
                  <a:srgbClr val="0070C0"/>
                </a:solidFill>
              </a:rPr>
            </a:br>
            <a:r>
              <a:rPr lang="en-US" dirty="0">
                <a:solidFill>
                  <a:srgbClr val="0070C0"/>
                </a:solidFill>
              </a:rPr>
              <a:t>Development of </a:t>
            </a:r>
            <a:r>
              <a:rPr lang="en-US" dirty="0" smtClean="0">
                <a:solidFill>
                  <a:srgbClr val="0070C0"/>
                </a:solidFill>
              </a:rPr>
              <a:t>trainings </a:t>
            </a:r>
            <a:r>
              <a:rPr lang="en-US" dirty="0">
                <a:solidFill>
                  <a:srgbClr val="0070C0"/>
                </a:solidFill>
              </a:rPr>
              <a:t>content and corresponding educational material</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844575"/>
            <a:ext cx="8229600" cy="1938992"/>
          </a:xfrm>
          <a:prstGeom prst="rect">
            <a:avLst/>
          </a:prstGeom>
          <a:noFill/>
        </p:spPr>
        <p:txBody>
          <a:bodyPr wrap="square" rtlCol="0">
            <a:spAutoFit/>
          </a:bodyPr>
          <a:lstStyle/>
          <a:p>
            <a:r>
              <a:rPr lang="en-US" sz="2400" dirty="0">
                <a:solidFill>
                  <a:schemeClr val="accent1">
                    <a:lumMod val="75000"/>
                  </a:schemeClr>
                </a:solidFill>
              </a:rPr>
              <a:t>During this activity training content will be created, selection of teaching staff from WB partners HEIs will be done and joint educational material will be created and printed on time. </a:t>
            </a:r>
            <a:endParaRPr lang="sr-Latn-RS" sz="2400" dirty="0" smtClean="0">
              <a:solidFill>
                <a:schemeClr val="accent1">
                  <a:lumMod val="75000"/>
                </a:schemeClr>
              </a:solidFill>
            </a:endParaRPr>
          </a:p>
          <a:p>
            <a:r>
              <a:rPr lang="en-US" sz="2400" dirty="0" smtClean="0">
                <a:solidFill>
                  <a:schemeClr val="accent1">
                    <a:lumMod val="75000"/>
                  </a:schemeClr>
                </a:solidFill>
              </a:rPr>
              <a:t>Timeframe for task 3.3: from 15</a:t>
            </a:r>
            <a:r>
              <a:rPr lang="en-US" sz="2400" baseline="30000" dirty="0" smtClean="0">
                <a:solidFill>
                  <a:schemeClr val="accent1">
                    <a:lumMod val="75000"/>
                  </a:schemeClr>
                </a:solidFill>
              </a:rPr>
              <a:t>th</a:t>
            </a:r>
            <a:r>
              <a:rPr lang="en-US" sz="2400" dirty="0" smtClean="0">
                <a:solidFill>
                  <a:schemeClr val="accent1">
                    <a:lumMod val="75000"/>
                  </a:schemeClr>
                </a:solidFill>
              </a:rPr>
              <a:t> July 2019 to 14</a:t>
            </a:r>
            <a:r>
              <a:rPr lang="en-US" sz="2400" baseline="30000" dirty="0" smtClean="0">
                <a:solidFill>
                  <a:schemeClr val="accent1">
                    <a:lumMod val="75000"/>
                  </a:schemeClr>
                </a:solidFill>
              </a:rPr>
              <a:t>th</a:t>
            </a:r>
            <a:r>
              <a:rPr lang="en-US" sz="2400" dirty="0" smtClean="0">
                <a:solidFill>
                  <a:schemeClr val="accent1">
                    <a:lumMod val="75000"/>
                  </a:schemeClr>
                </a:solidFill>
              </a:rPr>
              <a:t> March 2020.</a:t>
            </a:r>
          </a:p>
          <a:p>
            <a:r>
              <a:rPr lang="en-US" sz="2400" dirty="0" smtClean="0">
                <a:solidFill>
                  <a:schemeClr val="accent1">
                    <a:lumMod val="75000"/>
                  </a:schemeClr>
                </a:solidFill>
              </a:rPr>
              <a:t>Trainings </a:t>
            </a:r>
            <a:r>
              <a:rPr lang="en-US" sz="2400" dirty="0">
                <a:solidFill>
                  <a:schemeClr val="accent1">
                    <a:lumMod val="75000"/>
                  </a:schemeClr>
                </a:solidFill>
              </a:rPr>
              <a:t>material </a:t>
            </a:r>
            <a:r>
              <a:rPr lang="en-US" sz="2400" dirty="0" smtClean="0">
                <a:solidFill>
                  <a:schemeClr val="accent1">
                    <a:lumMod val="75000"/>
                  </a:schemeClr>
                </a:solidFill>
              </a:rPr>
              <a:t>should</a:t>
            </a:r>
            <a:r>
              <a:rPr lang="sr-Latn-RS" sz="2400" dirty="0" smtClean="0">
                <a:solidFill>
                  <a:schemeClr val="accent1">
                    <a:lumMod val="75000"/>
                  </a:schemeClr>
                </a:solidFill>
              </a:rPr>
              <a:t> be </a:t>
            </a:r>
            <a:r>
              <a:rPr lang="en-US" sz="2400" dirty="0" smtClean="0">
                <a:solidFill>
                  <a:schemeClr val="accent1">
                    <a:lumMod val="75000"/>
                  </a:schemeClr>
                </a:solidFill>
              </a:rPr>
              <a:t>completed up</a:t>
            </a:r>
            <a:r>
              <a:rPr lang="sr-Latn-RS" sz="2400" dirty="0" smtClean="0">
                <a:solidFill>
                  <a:schemeClr val="accent1">
                    <a:lumMod val="75000"/>
                  </a:schemeClr>
                </a:solidFill>
              </a:rPr>
              <a:t> to </a:t>
            </a:r>
            <a:r>
              <a:rPr lang="en-US" sz="2400" dirty="0" smtClean="0">
                <a:solidFill>
                  <a:schemeClr val="accent1">
                    <a:lumMod val="75000"/>
                  </a:schemeClr>
                </a:solidFill>
              </a:rPr>
              <a:t>14</a:t>
            </a:r>
            <a:r>
              <a:rPr lang="en-US" sz="2400" baseline="30000" dirty="0" smtClean="0">
                <a:solidFill>
                  <a:schemeClr val="accent1">
                    <a:lumMod val="75000"/>
                  </a:schemeClr>
                </a:solidFill>
              </a:rPr>
              <a:t>th</a:t>
            </a:r>
            <a:r>
              <a:rPr lang="sr-Latn-RS" sz="2400" dirty="0" smtClean="0">
                <a:solidFill>
                  <a:schemeClr val="accent1">
                    <a:lumMod val="75000"/>
                  </a:schemeClr>
                </a:solidFill>
              </a:rPr>
              <a:t> </a:t>
            </a:r>
            <a:r>
              <a:rPr lang="en-US" sz="2400" dirty="0" smtClean="0">
                <a:solidFill>
                  <a:schemeClr val="accent1">
                    <a:lumMod val="75000"/>
                  </a:schemeClr>
                </a:solidFill>
              </a:rPr>
              <a:t>March</a:t>
            </a:r>
            <a:r>
              <a:rPr lang="sr-Latn-RS" sz="2400" dirty="0" smtClean="0">
                <a:solidFill>
                  <a:schemeClr val="accent1">
                    <a:lumMod val="75000"/>
                  </a:schemeClr>
                </a:solidFill>
              </a:rPr>
              <a:t> </a:t>
            </a:r>
            <a:r>
              <a:rPr lang="en-US" sz="2400" dirty="0" smtClean="0">
                <a:solidFill>
                  <a:schemeClr val="accent1">
                    <a:lumMod val="75000"/>
                  </a:schemeClr>
                </a:solidFill>
              </a:rPr>
              <a:t>2020</a:t>
            </a:r>
            <a:r>
              <a:rPr lang="sr-Latn-RS" sz="2400" dirty="0" smtClean="0">
                <a:solidFill>
                  <a:schemeClr val="accent1">
                    <a:lumMod val="75000"/>
                  </a:schemeClr>
                </a:solidFill>
              </a:rPr>
              <a:t>.</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648925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743953"/>
            <a:ext cx="8229600" cy="1143000"/>
          </a:xfrm>
        </p:spPr>
        <p:txBody>
          <a:bodyPr>
            <a:normAutofit/>
          </a:bodyPr>
          <a:lstStyle/>
          <a:p>
            <a:r>
              <a:rPr lang="sr-Latn-RS" dirty="0">
                <a:solidFill>
                  <a:srgbClr val="0070C0"/>
                </a:solidFill>
              </a:rPr>
              <a:t>PWMCVV </a:t>
            </a:r>
            <a:r>
              <a:rPr lang="sr-Latn-RS" dirty="0" err="1">
                <a:solidFill>
                  <a:srgbClr val="0070C0"/>
                </a:solidFill>
              </a:rPr>
              <a:t>and</a:t>
            </a:r>
            <a:r>
              <a:rPr lang="sr-Latn-RS" dirty="0">
                <a:solidFill>
                  <a:srgbClr val="0070C0"/>
                </a:solidFill>
              </a:rPr>
              <a:t> </a:t>
            </a:r>
            <a:r>
              <a:rPr lang="sr-Latn-RS" dirty="0" err="1">
                <a:solidFill>
                  <a:srgbClr val="0070C0"/>
                </a:solidFill>
              </a:rPr>
              <a:t>associated</a:t>
            </a:r>
            <a:r>
              <a:rPr lang="sr-Latn-RS" dirty="0">
                <a:solidFill>
                  <a:srgbClr val="0070C0"/>
                </a:solidFill>
              </a:rPr>
              <a:t> </a:t>
            </a:r>
            <a:r>
              <a:rPr lang="sr-Latn-RS" dirty="0" err="1">
                <a:solidFill>
                  <a:srgbClr val="0070C0"/>
                </a:solidFill>
              </a:rPr>
              <a:t>partners</a:t>
            </a:r>
            <a:endParaRPr lang="en-US"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1756455"/>
            <a:ext cx="8229600" cy="4524315"/>
          </a:xfrm>
          <a:prstGeom prst="rect">
            <a:avLst/>
          </a:prstGeom>
          <a:noFill/>
        </p:spPr>
        <p:txBody>
          <a:bodyPr wrap="square" rtlCol="0">
            <a:spAutoFit/>
          </a:bodyPr>
          <a:lstStyle/>
          <a:p>
            <a:r>
              <a:rPr lang="en-US" sz="2400" dirty="0" smtClean="0">
                <a:solidFill>
                  <a:schemeClr val="accent1">
                    <a:lumMod val="75000"/>
                  </a:schemeClr>
                </a:solidFill>
              </a:rPr>
              <a:t>Main role of Public Water Management Company “</a:t>
            </a:r>
            <a:r>
              <a:rPr lang="en-US" sz="2400" dirty="0" err="1" smtClean="0">
                <a:solidFill>
                  <a:schemeClr val="accent1">
                    <a:lumMod val="75000"/>
                  </a:schemeClr>
                </a:solidFill>
              </a:rPr>
              <a:t>Vode</a:t>
            </a:r>
            <a:r>
              <a:rPr lang="en-US" sz="2400" dirty="0" smtClean="0">
                <a:solidFill>
                  <a:schemeClr val="accent1">
                    <a:lumMod val="75000"/>
                  </a:schemeClr>
                </a:solidFill>
              </a:rPr>
              <a:t> </a:t>
            </a:r>
            <a:r>
              <a:rPr lang="en-US" sz="2400" dirty="0" err="1" smtClean="0">
                <a:solidFill>
                  <a:schemeClr val="accent1">
                    <a:lumMod val="75000"/>
                  </a:schemeClr>
                </a:solidFill>
              </a:rPr>
              <a:t>Vojvodine</a:t>
            </a:r>
            <a:r>
              <a:rPr lang="en-US" sz="2400" dirty="0" smtClean="0">
                <a:solidFill>
                  <a:schemeClr val="accent1">
                    <a:lumMod val="75000"/>
                  </a:schemeClr>
                </a:solidFill>
              </a:rPr>
              <a:t>” </a:t>
            </a:r>
            <a:r>
              <a:rPr lang="en-US" sz="2400" dirty="0">
                <a:solidFill>
                  <a:schemeClr val="accent1">
                    <a:lumMod val="75000"/>
                  </a:schemeClr>
                </a:solidFill>
              </a:rPr>
              <a:t>and associated partners </a:t>
            </a:r>
            <a:r>
              <a:rPr lang="en-US" sz="2400" dirty="0" smtClean="0">
                <a:solidFill>
                  <a:schemeClr val="accent1">
                    <a:lumMod val="75000"/>
                  </a:schemeClr>
                </a:solidFill>
              </a:rPr>
              <a:t>(Association </a:t>
            </a:r>
            <a:r>
              <a:rPr lang="en-US" sz="2400" dirty="0">
                <a:solidFill>
                  <a:schemeClr val="accent1">
                    <a:lumMod val="75000"/>
                  </a:schemeClr>
                </a:solidFill>
              </a:rPr>
              <a:t>for Water Technology and Sanitary </a:t>
            </a:r>
            <a:r>
              <a:rPr lang="en-US" sz="2400" dirty="0" smtClean="0">
                <a:solidFill>
                  <a:schemeClr val="accent1">
                    <a:lumMod val="75000"/>
                  </a:schemeClr>
                </a:solidFill>
              </a:rPr>
              <a:t>Engineering </a:t>
            </a:r>
            <a:r>
              <a:rPr lang="en-US" sz="2400" dirty="0">
                <a:solidFill>
                  <a:schemeClr val="accent1">
                    <a:lumMod val="75000"/>
                  </a:schemeClr>
                </a:solidFill>
              </a:rPr>
              <a:t>- Belgrade, Association Resource Aarhus center in </a:t>
            </a:r>
            <a:r>
              <a:rPr lang="en-US" sz="2400" dirty="0" smtClean="0">
                <a:solidFill>
                  <a:schemeClr val="accent1">
                    <a:lumMod val="75000"/>
                  </a:schemeClr>
                </a:solidFill>
              </a:rPr>
              <a:t>B&amp;H – Sarajevo</a:t>
            </a:r>
            <a:r>
              <a:rPr lang="en-US" sz="2400" dirty="0">
                <a:solidFill>
                  <a:schemeClr val="accent1">
                    <a:lumMod val="75000"/>
                  </a:schemeClr>
                </a:solidFill>
              </a:rPr>
              <a:t>, </a:t>
            </a:r>
            <a:r>
              <a:rPr lang="en-US" sz="2400" dirty="0" smtClean="0">
                <a:solidFill>
                  <a:schemeClr val="accent1">
                    <a:lumMod val="75000"/>
                  </a:schemeClr>
                </a:solidFill>
              </a:rPr>
              <a:t>Regional water company “</a:t>
            </a:r>
            <a:r>
              <a:rPr lang="en-US" sz="2400" dirty="0" err="1" smtClean="0">
                <a:solidFill>
                  <a:schemeClr val="accent1">
                    <a:lumMod val="75000"/>
                  </a:schemeClr>
                </a:solidFill>
              </a:rPr>
              <a:t>Crnogorsko</a:t>
            </a:r>
            <a:r>
              <a:rPr lang="en-US" sz="2400" dirty="0" smtClean="0">
                <a:solidFill>
                  <a:schemeClr val="accent1">
                    <a:lumMod val="75000"/>
                  </a:schemeClr>
                </a:solidFill>
              </a:rPr>
              <a:t> </a:t>
            </a:r>
            <a:r>
              <a:rPr lang="en-US" sz="2400" dirty="0" err="1" smtClean="0">
                <a:solidFill>
                  <a:schemeClr val="accent1">
                    <a:lumMod val="75000"/>
                  </a:schemeClr>
                </a:solidFill>
              </a:rPr>
              <a:t>primorje</a:t>
            </a:r>
            <a:r>
              <a:rPr lang="en-US" sz="2400" dirty="0" smtClean="0">
                <a:solidFill>
                  <a:schemeClr val="accent1">
                    <a:lumMod val="75000"/>
                  </a:schemeClr>
                </a:solidFill>
              </a:rPr>
              <a:t>” - </a:t>
            </a:r>
            <a:r>
              <a:rPr lang="en-US" sz="2400" dirty="0" err="1" smtClean="0">
                <a:solidFill>
                  <a:schemeClr val="accent1">
                    <a:lumMod val="75000"/>
                  </a:schemeClr>
                </a:solidFill>
              </a:rPr>
              <a:t>Budva</a:t>
            </a:r>
            <a:r>
              <a:rPr lang="en-US" sz="2400" dirty="0" smtClean="0">
                <a:solidFill>
                  <a:schemeClr val="accent1">
                    <a:lumMod val="75000"/>
                  </a:schemeClr>
                </a:solidFill>
              </a:rPr>
              <a:t>) </a:t>
            </a:r>
            <a:r>
              <a:rPr lang="en-US" sz="2400" dirty="0">
                <a:solidFill>
                  <a:schemeClr val="accent1">
                    <a:lumMod val="75000"/>
                  </a:schemeClr>
                </a:solidFill>
              </a:rPr>
              <a:t>in the field of WRM </a:t>
            </a:r>
            <a:r>
              <a:rPr lang="en-US" sz="2400" dirty="0" smtClean="0">
                <a:solidFill>
                  <a:schemeClr val="accent1">
                    <a:lumMod val="75000"/>
                  </a:schemeClr>
                </a:solidFill>
              </a:rPr>
              <a:t>is to help </a:t>
            </a:r>
            <a:r>
              <a:rPr lang="en-US" sz="2400" dirty="0">
                <a:solidFill>
                  <a:schemeClr val="accent1">
                    <a:lumMod val="75000"/>
                  </a:schemeClr>
                </a:solidFill>
              </a:rPr>
              <a:t>WB partners in preparing </a:t>
            </a:r>
            <a:r>
              <a:rPr lang="en-US" sz="2400" dirty="0" err="1">
                <a:solidFill>
                  <a:schemeClr val="accent1">
                    <a:lumMod val="75000"/>
                  </a:schemeClr>
                </a:solidFill>
              </a:rPr>
              <a:t>quastionaries</a:t>
            </a:r>
            <a:r>
              <a:rPr lang="en-US" sz="2400" dirty="0">
                <a:solidFill>
                  <a:schemeClr val="accent1">
                    <a:lumMod val="75000"/>
                  </a:schemeClr>
                </a:solidFill>
              </a:rPr>
              <a:t> for determining of water sector needs in </a:t>
            </a:r>
            <a:r>
              <a:rPr lang="en-US" sz="2400" dirty="0" smtClean="0">
                <a:solidFill>
                  <a:schemeClr val="accent1">
                    <a:lumMod val="75000"/>
                  </a:schemeClr>
                </a:solidFill>
              </a:rPr>
              <a:t>WB, training material and </a:t>
            </a:r>
            <a:r>
              <a:rPr lang="en-US" sz="2400" dirty="0">
                <a:solidFill>
                  <a:schemeClr val="accent1">
                    <a:lumMod val="75000"/>
                  </a:schemeClr>
                </a:solidFill>
              </a:rPr>
              <a:t>identification of Western Balkans regional issues related to water resources management. </a:t>
            </a:r>
            <a:r>
              <a:rPr lang="en-US" sz="2400" dirty="0">
                <a:solidFill>
                  <a:schemeClr val="accent1">
                    <a:lumMod val="75000"/>
                  </a:schemeClr>
                </a:solidFill>
              </a:rPr>
              <a:t>PWMCVV and associated partners </a:t>
            </a:r>
            <a:r>
              <a:rPr lang="en-US" sz="2400" dirty="0" smtClean="0">
                <a:solidFill>
                  <a:schemeClr val="accent1">
                    <a:lumMod val="75000"/>
                  </a:schemeClr>
                </a:solidFill>
              </a:rPr>
              <a:t>will </a:t>
            </a:r>
            <a:r>
              <a:rPr lang="en-US" sz="2400" dirty="0">
                <a:solidFill>
                  <a:schemeClr val="accent1">
                    <a:lumMod val="75000"/>
                  </a:schemeClr>
                </a:solidFill>
              </a:rPr>
              <a:t>take participation also in delivery </a:t>
            </a:r>
            <a:r>
              <a:rPr lang="en-US" sz="2400" dirty="0" err="1" smtClean="0">
                <a:solidFill>
                  <a:schemeClr val="accent1">
                    <a:lumMod val="75000"/>
                  </a:schemeClr>
                </a:solidFill>
              </a:rPr>
              <a:t>quastionarries</a:t>
            </a:r>
            <a:r>
              <a:rPr lang="en-US" sz="2400" dirty="0" smtClean="0">
                <a:solidFill>
                  <a:schemeClr val="accent1">
                    <a:lumMod val="75000"/>
                  </a:schemeClr>
                </a:solidFill>
              </a:rPr>
              <a:t> to their </a:t>
            </a:r>
            <a:r>
              <a:rPr lang="en-US" sz="2400" dirty="0">
                <a:solidFill>
                  <a:schemeClr val="accent1">
                    <a:lumMod val="75000"/>
                  </a:schemeClr>
                </a:solidFill>
              </a:rPr>
              <a:t>employees</a:t>
            </a:r>
            <a:r>
              <a:rPr lang="en-US" sz="2400" dirty="0" smtClean="0">
                <a:solidFill>
                  <a:schemeClr val="accent1">
                    <a:lumMod val="75000"/>
                  </a:schemeClr>
                </a:solidFill>
              </a:rPr>
              <a:t>. It </a:t>
            </a:r>
            <a:r>
              <a:rPr lang="en-US" sz="2400" dirty="0">
                <a:solidFill>
                  <a:schemeClr val="accent1">
                    <a:lumMod val="75000"/>
                  </a:schemeClr>
                </a:solidFill>
              </a:rPr>
              <a:t>will also take part in preparing </a:t>
            </a:r>
            <a:r>
              <a:rPr lang="en-US" sz="2400" dirty="0" smtClean="0">
                <a:solidFill>
                  <a:schemeClr val="accent1">
                    <a:lumMod val="75000"/>
                  </a:schemeClr>
                </a:solidFill>
              </a:rPr>
              <a:t>round-table </a:t>
            </a:r>
            <a:r>
              <a:rPr lang="en-US" sz="2400" dirty="0">
                <a:solidFill>
                  <a:schemeClr val="accent1">
                    <a:lumMod val="75000"/>
                  </a:schemeClr>
                </a:solidFill>
              </a:rPr>
              <a:t>for promotion of training for professionals in water </a:t>
            </a:r>
            <a:r>
              <a:rPr lang="en-US" sz="2400" dirty="0" smtClean="0">
                <a:solidFill>
                  <a:schemeClr val="accent1">
                    <a:lumMod val="75000"/>
                  </a:schemeClr>
                </a:solidFill>
              </a:rPr>
              <a:t>sector.</a:t>
            </a:r>
          </a:p>
        </p:txBody>
      </p:sp>
    </p:spTree>
    <p:extLst>
      <p:ext uri="{BB962C8B-B14F-4D97-AF65-F5344CB8AC3E}">
        <p14:creationId xmlns:p14="http://schemas.microsoft.com/office/powerpoint/2010/main" val="4156143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660291"/>
            <a:ext cx="8229600" cy="1143000"/>
          </a:xfrm>
        </p:spPr>
        <p:txBody>
          <a:bodyPr>
            <a:normAutofit/>
          </a:bodyPr>
          <a:lstStyle/>
          <a:p>
            <a:r>
              <a:rPr lang="sr-Latn-RS" dirty="0" smtClean="0">
                <a:solidFill>
                  <a:srgbClr val="0070C0"/>
                </a:solidFill>
              </a:rPr>
              <a:t>WP 3 </a:t>
            </a:r>
            <a:r>
              <a:rPr lang="sr-Latn-RS" dirty="0" err="1" smtClean="0">
                <a:solidFill>
                  <a:srgbClr val="0070C0"/>
                </a:solidFill>
              </a:rPr>
              <a:t>Trainings</a:t>
            </a:r>
            <a:endParaRPr lang="en-US" dirty="0">
              <a:solidFill>
                <a:srgbClr val="0070C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457200" y="1641188"/>
            <a:ext cx="8229600" cy="4524315"/>
          </a:xfrm>
          <a:prstGeom prst="rect">
            <a:avLst/>
          </a:prstGeom>
          <a:noFill/>
        </p:spPr>
        <p:txBody>
          <a:bodyPr wrap="square" rtlCol="0">
            <a:spAutoFit/>
          </a:bodyPr>
          <a:lstStyle/>
          <a:p>
            <a:r>
              <a:rPr lang="en-US" sz="2400" dirty="0" smtClean="0">
                <a:solidFill>
                  <a:schemeClr val="accent1">
                    <a:lumMod val="75000"/>
                  </a:schemeClr>
                </a:solidFill>
              </a:rPr>
              <a:t>The </a:t>
            </a:r>
            <a:r>
              <a:rPr lang="en-US" sz="2400" dirty="0">
                <a:solidFill>
                  <a:schemeClr val="accent1">
                    <a:lumMod val="75000"/>
                  </a:schemeClr>
                </a:solidFill>
              </a:rPr>
              <a:t>results of analysis will serve to decide which specific areas in the field of water resources management will be covered by training </a:t>
            </a:r>
            <a:r>
              <a:rPr lang="en-US" sz="2400" dirty="0" err="1">
                <a:solidFill>
                  <a:schemeClr val="accent1">
                    <a:lumMod val="75000"/>
                  </a:schemeClr>
                </a:solidFill>
              </a:rPr>
              <a:t>programmes</a:t>
            </a:r>
            <a:r>
              <a:rPr lang="en-US" sz="2400" dirty="0">
                <a:solidFill>
                  <a:schemeClr val="accent1">
                    <a:lumMod val="75000"/>
                  </a:schemeClr>
                </a:solidFill>
              </a:rPr>
              <a:t>, considering specificity of each WB partner country. The selected teachers from WB HEIs will prepare </a:t>
            </a:r>
            <a:r>
              <a:rPr lang="en-US" sz="2400" dirty="0" err="1">
                <a:solidFill>
                  <a:schemeClr val="accent1">
                    <a:lumMod val="75000"/>
                  </a:schemeClr>
                </a:solidFill>
              </a:rPr>
              <a:t>programmes</a:t>
            </a:r>
            <a:r>
              <a:rPr lang="en-US" sz="2400" dirty="0">
                <a:solidFill>
                  <a:schemeClr val="accent1">
                    <a:lumMod val="75000"/>
                  </a:schemeClr>
                </a:solidFill>
              </a:rPr>
              <a:t> of the trainings that will be applicable on national level and will conduct three-day training with participation of interested professionals in water sector, representatives of governmental bodies and other stakeholders (30 participants per training</a:t>
            </a:r>
            <a:r>
              <a:rPr lang="en-US" sz="2400" dirty="0" smtClean="0">
                <a:solidFill>
                  <a:schemeClr val="accent1">
                    <a:lumMod val="75000"/>
                  </a:schemeClr>
                </a:solidFill>
              </a:rPr>
              <a:t>).</a:t>
            </a:r>
          </a:p>
          <a:p>
            <a:r>
              <a:rPr lang="en-US" sz="2400" dirty="0">
                <a:solidFill>
                  <a:schemeClr val="accent1">
                    <a:lumMod val="75000"/>
                  </a:schemeClr>
                </a:solidFill>
              </a:rPr>
              <a:t>In order to ensure at least 1050 respondents or 150 per WB HEI digital marketing will be applied and also promotional campaigns at on-line and printed media.</a:t>
            </a:r>
            <a:endParaRPr lang="en-US" sz="2400" dirty="0" smtClean="0">
              <a:solidFill>
                <a:schemeClr val="accent1">
                  <a:lumMod val="75000"/>
                </a:schemeClr>
              </a:solidFill>
            </a:endParaRPr>
          </a:p>
        </p:txBody>
      </p:sp>
    </p:spTree>
    <p:extLst>
      <p:ext uri="{BB962C8B-B14F-4D97-AF65-F5344CB8AC3E}">
        <p14:creationId xmlns:p14="http://schemas.microsoft.com/office/powerpoint/2010/main" val="4071538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733</Words>
  <Application>Microsoft Office PowerPoint</Application>
  <PresentationFormat>On-screen Show (4:3)</PresentationFormat>
  <Paragraphs>61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Work Package 3 Aim</vt:lpstr>
      <vt:lpstr>WP 3 Activities</vt:lpstr>
      <vt:lpstr>WP 3 Activity 1 Introduction with LLL courses for professionals in water sector in EU</vt:lpstr>
      <vt:lpstr>WP 3 Activity 2 Analyze of water sector needs for LLL courses in WB</vt:lpstr>
      <vt:lpstr>WP 3 Activity 3 Development of trainings content and corresponding educational material</vt:lpstr>
      <vt:lpstr>PWMCVV and associated partners</vt:lpstr>
      <vt:lpstr>WP 3 Trainings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Đurica Marković</cp:lastModifiedBy>
  <cp:revision>34</cp:revision>
  <dcterms:created xsi:type="dcterms:W3CDTF">2006-08-16T00:00:00Z</dcterms:created>
  <dcterms:modified xsi:type="dcterms:W3CDTF">2018-12-14T17:50:14Z</dcterms:modified>
</cp:coreProperties>
</file>