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59" r:id="rId4"/>
    <p:sldId id="260" r:id="rId5"/>
    <p:sldId id="268" r:id="rId6"/>
    <p:sldId id="269" r:id="rId7"/>
    <p:sldId id="261" r:id="rId8"/>
    <p:sldId id="27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49FE8-1A39-4F73-8791-C2D8B64BD269}" type="datetimeFigureOut">
              <a:rPr lang="en-US" smtClean="0"/>
              <a:t>12/14/2018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A46BEE-5574-412B-B498-3788E435FB52}" type="slidenum">
              <a:rPr lang="en-US" smtClean="0"/>
              <a:t>‹#›</a:t>
            </a:fld>
            <a:endParaRPr lang="en-US"/>
          </a:p>
        </p:txBody>
      </p:sp>
    </p:spTree>
    <p:extLst>
      <p:ext uri="{BB962C8B-B14F-4D97-AF65-F5344CB8AC3E}">
        <p14:creationId xmlns:p14="http://schemas.microsoft.com/office/powerpoint/2010/main" val="390402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1</a:t>
            </a:fld>
            <a:endParaRPr lang="en-US"/>
          </a:p>
        </p:txBody>
      </p:sp>
    </p:spTree>
    <p:extLst>
      <p:ext uri="{BB962C8B-B14F-4D97-AF65-F5344CB8AC3E}">
        <p14:creationId xmlns:p14="http://schemas.microsoft.com/office/powerpoint/2010/main" val="1141982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2</a:t>
            </a:fld>
            <a:endParaRPr lang="en-US"/>
          </a:p>
        </p:txBody>
      </p:sp>
    </p:spTree>
    <p:extLst>
      <p:ext uri="{BB962C8B-B14F-4D97-AF65-F5344CB8AC3E}">
        <p14:creationId xmlns:p14="http://schemas.microsoft.com/office/powerpoint/2010/main" val="1895102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3</a:t>
            </a:fld>
            <a:endParaRPr lang="en-US"/>
          </a:p>
        </p:txBody>
      </p:sp>
    </p:spTree>
    <p:extLst>
      <p:ext uri="{BB962C8B-B14F-4D97-AF65-F5344CB8AC3E}">
        <p14:creationId xmlns:p14="http://schemas.microsoft.com/office/powerpoint/2010/main" val="3673747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4</a:t>
            </a:fld>
            <a:endParaRPr lang="en-US"/>
          </a:p>
        </p:txBody>
      </p:sp>
    </p:spTree>
    <p:extLst>
      <p:ext uri="{BB962C8B-B14F-4D97-AF65-F5344CB8AC3E}">
        <p14:creationId xmlns:p14="http://schemas.microsoft.com/office/powerpoint/2010/main" val="194233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HEI - Higher Education Institution</a:t>
            </a:r>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5</a:t>
            </a:fld>
            <a:endParaRPr lang="en-US"/>
          </a:p>
        </p:txBody>
      </p:sp>
    </p:spTree>
    <p:extLst>
      <p:ext uri="{BB962C8B-B14F-4D97-AF65-F5344CB8AC3E}">
        <p14:creationId xmlns:p14="http://schemas.microsoft.com/office/powerpoint/2010/main" val="242000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6</a:t>
            </a:fld>
            <a:endParaRPr lang="en-US"/>
          </a:p>
        </p:txBody>
      </p:sp>
    </p:spTree>
    <p:extLst>
      <p:ext uri="{BB962C8B-B14F-4D97-AF65-F5344CB8AC3E}">
        <p14:creationId xmlns:p14="http://schemas.microsoft.com/office/powerpoint/2010/main" val="1734836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7</a:t>
            </a:fld>
            <a:endParaRPr lang="en-US"/>
          </a:p>
        </p:txBody>
      </p:sp>
    </p:spTree>
    <p:extLst>
      <p:ext uri="{BB962C8B-B14F-4D97-AF65-F5344CB8AC3E}">
        <p14:creationId xmlns:p14="http://schemas.microsoft.com/office/powerpoint/2010/main" val="2565608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t>8</a:t>
            </a:fld>
            <a:endParaRPr lang="en-US"/>
          </a:p>
        </p:txBody>
      </p:sp>
    </p:spTree>
    <p:extLst>
      <p:ext uri="{BB962C8B-B14F-4D97-AF65-F5344CB8AC3E}">
        <p14:creationId xmlns:p14="http://schemas.microsoft.com/office/powerpoint/2010/main" val="3905228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835" y="82295"/>
            <a:ext cx="8720329" cy="6693409"/>
          </a:xfrm>
          <a:prstGeom prst="rect">
            <a:avLst/>
          </a:prstGeom>
        </p:spPr>
      </p:pic>
      <p:sp>
        <p:nvSpPr>
          <p:cNvPr id="1026" name="Text Box 2"/>
          <p:cNvSpPr txBox="1">
            <a:spLocks noChangeArrowheads="1"/>
          </p:cNvSpPr>
          <p:nvPr/>
        </p:nvSpPr>
        <p:spPr bwMode="auto">
          <a:xfrm>
            <a:off x="1447800" y="4377013"/>
            <a:ext cx="6037729" cy="632478"/>
          </a:xfrm>
          <a:prstGeom prst="rect">
            <a:avLst/>
          </a:prstGeom>
          <a:solidFill>
            <a:srgbClr val="FFFFFF"/>
          </a:solidFill>
          <a:ln w="9525">
            <a:solidFill>
              <a:srgbClr val="2E74B5"/>
            </a:solidFill>
            <a:prstDash val="dash"/>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bs-Latn-BA" sz="1100" dirty="0" smtClean="0"/>
              <a:t>This project has been funded with support from the European Commission. This publication reflects the views only of the author, and the Commission cannot be held responsible for any use which may be made of the information contained therein</a:t>
            </a:r>
            <a:r>
              <a:rPr lang="en-US" sz="1100" dirty="0"/>
              <a:t>.</a:t>
            </a:r>
            <a:endParaRPr lang="en-US" sz="1100" dirty="0" smtClean="0"/>
          </a:p>
        </p:txBody>
      </p:sp>
      <p:sp>
        <p:nvSpPr>
          <p:cNvPr id="7" name="Subtitle 2"/>
          <p:cNvSpPr>
            <a:spLocks noGrp="1"/>
          </p:cNvSpPr>
          <p:nvPr>
            <p:ph type="subTitle" idx="1"/>
          </p:nvPr>
        </p:nvSpPr>
        <p:spPr>
          <a:xfrm>
            <a:off x="1237129" y="1600200"/>
            <a:ext cx="6400800" cy="1252538"/>
          </a:xfrm>
        </p:spPr>
        <p:txBody>
          <a:bodyPr>
            <a:normAutofit fontScale="85000" lnSpcReduction="20000"/>
          </a:bodyPr>
          <a:lstStyle/>
          <a:p>
            <a:r>
              <a:rPr lang="en-US"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Work Package 3:</a:t>
            </a:r>
          </a:p>
          <a:p>
            <a:r>
              <a:rPr lang="en-US"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Development of trainings for professionals in water sector</a:t>
            </a:r>
          </a:p>
        </p:txBody>
      </p:sp>
      <p:sp>
        <p:nvSpPr>
          <p:cNvPr id="8" name="Title 1"/>
          <p:cNvSpPr txBox="1">
            <a:spLocks/>
          </p:cNvSpPr>
          <p:nvPr/>
        </p:nvSpPr>
        <p:spPr>
          <a:xfrm>
            <a:off x="551329" y="2788729"/>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800" dirty="0" err="1" smtClean="0">
                <a:solidFill>
                  <a:schemeClr val="accent1">
                    <a:lumMod val="75000"/>
                  </a:schemeClr>
                </a:solidFill>
                <a:latin typeface="Calibri Light" pitchFamily="34" charset="0"/>
                <a:cs typeface="Calibri Light" pitchFamily="34" charset="0"/>
              </a:rPr>
              <a:t>Dr</a:t>
            </a:r>
            <a:r>
              <a:rPr lang="en-US" sz="1800" dirty="0" smtClean="0">
                <a:solidFill>
                  <a:schemeClr val="accent1">
                    <a:lumMod val="75000"/>
                  </a:schemeClr>
                </a:solidFill>
                <a:latin typeface="Calibri Light" pitchFamily="34" charset="0"/>
                <a:cs typeface="Calibri Light" pitchFamily="34" charset="0"/>
              </a:rPr>
              <a:t> Đurica Marković</a:t>
            </a:r>
          </a:p>
          <a:p>
            <a:r>
              <a:rPr lang="en-US" sz="1800" b="1" dirty="0" smtClean="0">
                <a:solidFill>
                  <a:schemeClr val="accent1">
                    <a:lumMod val="75000"/>
                  </a:schemeClr>
                </a:solidFill>
                <a:latin typeface="Calibri Light" pitchFamily="34" charset="0"/>
                <a:cs typeface="Calibri Light" pitchFamily="34" charset="0"/>
              </a:rPr>
              <a:t>Faculty of Technical Sciences </a:t>
            </a:r>
            <a:r>
              <a:rPr lang="en-US" sz="1800" b="1" u="sng" dirty="0" smtClean="0">
                <a:solidFill>
                  <a:schemeClr val="accent1">
                    <a:lumMod val="75000"/>
                  </a:schemeClr>
                </a:solidFill>
                <a:latin typeface="Calibri Light" pitchFamily="34" charset="0"/>
                <a:cs typeface="Calibri Light" pitchFamily="34" charset="0"/>
              </a:rPr>
              <a:t>UPKM</a:t>
            </a:r>
            <a:endParaRPr lang="en-US" sz="1800" b="1" dirty="0">
              <a:solidFill>
                <a:schemeClr val="accent1">
                  <a:lumMod val="75000"/>
                </a:schemeClr>
              </a:solidFill>
              <a:latin typeface="Calibri Light" pitchFamily="34" charset="0"/>
              <a:cs typeface="Calibri Light" pitchFamily="34" charset="0"/>
            </a:endParaRPr>
          </a:p>
        </p:txBody>
      </p:sp>
      <p:sp>
        <p:nvSpPr>
          <p:cNvPr id="9" name="Title 1"/>
          <p:cNvSpPr txBox="1">
            <a:spLocks/>
          </p:cNvSpPr>
          <p:nvPr/>
        </p:nvSpPr>
        <p:spPr>
          <a:xfrm>
            <a:off x="551329" y="3700178"/>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800" dirty="0" smtClean="0">
                <a:solidFill>
                  <a:schemeClr val="accent1">
                    <a:lumMod val="75000"/>
                  </a:schemeClr>
                </a:solidFill>
                <a:latin typeface="Calibri Light" pitchFamily="34" charset="0"/>
                <a:cs typeface="Calibri Light" pitchFamily="34" charset="0"/>
              </a:rPr>
              <a:t>Kick-Off Meeting</a:t>
            </a:r>
          </a:p>
          <a:p>
            <a:r>
              <a:rPr lang="en-US" sz="1800" dirty="0" smtClean="0">
                <a:solidFill>
                  <a:schemeClr val="accent1">
                    <a:lumMod val="75000"/>
                  </a:schemeClr>
                </a:solidFill>
                <a:latin typeface="Calibri Light" pitchFamily="34" charset="0"/>
                <a:cs typeface="Calibri Light" pitchFamily="34" charset="0"/>
              </a:rPr>
              <a:t>20.12.2018 </a:t>
            </a:r>
            <a:r>
              <a:rPr lang="en-US" sz="1800" dirty="0" err="1" smtClean="0">
                <a:solidFill>
                  <a:schemeClr val="accent1">
                    <a:lumMod val="75000"/>
                  </a:schemeClr>
                </a:solidFill>
                <a:latin typeface="Calibri Light" pitchFamily="34" charset="0"/>
                <a:cs typeface="Calibri Light" pitchFamily="34" charset="0"/>
              </a:rPr>
              <a:t>Niš</a:t>
            </a:r>
            <a:endParaRPr lang="en-US" sz="1800" dirty="0">
              <a:solidFill>
                <a:schemeClr val="accent1">
                  <a:lumMod val="75000"/>
                </a:schemeClr>
              </a:solidFill>
              <a:latin typeface="Calibri Light" pitchFamily="34" charset="0"/>
              <a:cs typeface="Calibri Light"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838200"/>
            <a:ext cx="8229600" cy="1143000"/>
          </a:xfrm>
        </p:spPr>
        <p:txBody>
          <a:bodyPr>
            <a:normAutofit/>
          </a:bodyPr>
          <a:lstStyle/>
          <a:p>
            <a:r>
              <a:rPr lang="en-US" dirty="0">
                <a:solidFill>
                  <a:srgbClr val="0070C0"/>
                </a:solidFill>
              </a:rPr>
              <a:t>Work Package </a:t>
            </a:r>
            <a:r>
              <a:rPr lang="en-US" dirty="0" smtClean="0">
                <a:solidFill>
                  <a:srgbClr val="0070C0"/>
                </a:solidFill>
              </a:rPr>
              <a:t>3 Aim</a:t>
            </a:r>
            <a:endParaRPr lang="en-US" dirty="0">
              <a:solidFill>
                <a:srgbClr val="0070C0"/>
              </a:solidFill>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1727" y="80329"/>
            <a:ext cx="1741516" cy="423949"/>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5" name="TextBox 4"/>
          <p:cNvSpPr txBox="1"/>
          <p:nvPr/>
        </p:nvSpPr>
        <p:spPr>
          <a:xfrm>
            <a:off x="457200" y="2286000"/>
            <a:ext cx="8229600" cy="1200329"/>
          </a:xfrm>
          <a:prstGeom prst="rect">
            <a:avLst/>
          </a:prstGeom>
          <a:noFill/>
        </p:spPr>
        <p:txBody>
          <a:bodyPr wrap="square" rtlCol="0">
            <a:spAutoFit/>
          </a:bodyPr>
          <a:lstStyle/>
          <a:p>
            <a:r>
              <a:rPr lang="en-US" sz="2400" dirty="0" smtClean="0">
                <a:solidFill>
                  <a:schemeClr val="accent1">
                    <a:lumMod val="75000"/>
                  </a:schemeClr>
                </a:solidFill>
              </a:rPr>
              <a:t>The </a:t>
            </a:r>
            <a:r>
              <a:rPr lang="en-US" sz="2400" dirty="0">
                <a:solidFill>
                  <a:schemeClr val="accent1">
                    <a:lumMod val="75000"/>
                  </a:schemeClr>
                </a:solidFill>
              </a:rPr>
              <a:t>aim </a:t>
            </a:r>
            <a:r>
              <a:rPr lang="en-US" sz="2400" dirty="0" smtClean="0">
                <a:solidFill>
                  <a:schemeClr val="accent1">
                    <a:lumMod val="75000"/>
                  </a:schemeClr>
                </a:solidFill>
              </a:rPr>
              <a:t>of WP 3 is to </a:t>
            </a:r>
            <a:r>
              <a:rPr lang="en-US" sz="2400" dirty="0">
                <a:solidFill>
                  <a:schemeClr val="accent1">
                    <a:lumMod val="75000"/>
                  </a:schemeClr>
                </a:solidFill>
              </a:rPr>
              <a:t>identify knowledge and organizational gaps and develop effective training </a:t>
            </a:r>
            <a:r>
              <a:rPr lang="en-US" sz="2400" dirty="0" err="1">
                <a:solidFill>
                  <a:schemeClr val="accent1">
                    <a:lumMod val="75000"/>
                  </a:schemeClr>
                </a:solidFill>
              </a:rPr>
              <a:t>programmes</a:t>
            </a:r>
            <a:r>
              <a:rPr lang="en-US" sz="2400" dirty="0">
                <a:solidFill>
                  <a:schemeClr val="accent1">
                    <a:lumMod val="75000"/>
                  </a:schemeClr>
                </a:solidFill>
              </a:rPr>
              <a:t> for professionals in water </a:t>
            </a:r>
            <a:r>
              <a:rPr lang="en-US" sz="2400" dirty="0" smtClean="0">
                <a:solidFill>
                  <a:schemeClr val="accent1">
                    <a:lumMod val="75000"/>
                  </a:schemeClr>
                </a:solidFill>
              </a:rPr>
              <a:t>sector.</a:t>
            </a:r>
          </a:p>
        </p:txBody>
      </p:sp>
    </p:spTree>
    <p:extLst>
      <p:ext uri="{BB962C8B-B14F-4D97-AF65-F5344CB8AC3E}">
        <p14:creationId xmlns:p14="http://schemas.microsoft.com/office/powerpoint/2010/main" val="3188428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838200"/>
            <a:ext cx="8229600" cy="1143000"/>
          </a:xfrm>
        </p:spPr>
        <p:txBody>
          <a:bodyPr>
            <a:normAutofit/>
          </a:bodyPr>
          <a:lstStyle/>
          <a:p>
            <a:r>
              <a:rPr lang="sr-Latn-RS" dirty="0" smtClean="0">
                <a:solidFill>
                  <a:srgbClr val="0070C0"/>
                </a:solidFill>
              </a:rPr>
              <a:t>WP 3 </a:t>
            </a:r>
            <a:r>
              <a:rPr lang="en-US" dirty="0" smtClean="0">
                <a:solidFill>
                  <a:srgbClr val="0070C0"/>
                </a:solidFill>
              </a:rPr>
              <a:t>Activities</a:t>
            </a:r>
            <a:endParaRPr lang="en-US" dirty="0">
              <a:solidFill>
                <a:srgbClr val="0070C0"/>
              </a:solidFill>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1727" y="80329"/>
            <a:ext cx="1741516" cy="423949"/>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5" name="TextBox 4"/>
          <p:cNvSpPr txBox="1"/>
          <p:nvPr/>
        </p:nvSpPr>
        <p:spPr>
          <a:xfrm>
            <a:off x="457200" y="2286000"/>
            <a:ext cx="8229600" cy="2308324"/>
          </a:xfrm>
          <a:prstGeom prst="rect">
            <a:avLst/>
          </a:prstGeom>
          <a:noFill/>
        </p:spPr>
        <p:txBody>
          <a:bodyPr wrap="square" rtlCol="0">
            <a:spAutoFit/>
          </a:bodyPr>
          <a:lstStyle/>
          <a:p>
            <a:r>
              <a:rPr lang="en-US" sz="2400" dirty="0">
                <a:solidFill>
                  <a:schemeClr val="accent1">
                    <a:lumMod val="75000"/>
                  </a:schemeClr>
                </a:solidFill>
              </a:rPr>
              <a:t>The WP3 is </a:t>
            </a:r>
            <a:r>
              <a:rPr lang="en-US" sz="2400" dirty="0" smtClean="0">
                <a:solidFill>
                  <a:schemeClr val="accent1">
                    <a:lumMod val="75000"/>
                  </a:schemeClr>
                </a:solidFill>
              </a:rPr>
              <a:t>divided </a:t>
            </a:r>
            <a:r>
              <a:rPr lang="en-US" sz="2400" dirty="0">
                <a:solidFill>
                  <a:schemeClr val="accent1">
                    <a:lumMod val="75000"/>
                  </a:schemeClr>
                </a:solidFill>
              </a:rPr>
              <a:t>into three activities</a:t>
            </a:r>
            <a:r>
              <a:rPr lang="en-US" sz="2400" dirty="0" smtClean="0">
                <a:solidFill>
                  <a:schemeClr val="accent1">
                    <a:lumMod val="75000"/>
                  </a:schemeClr>
                </a:solidFill>
              </a:rPr>
              <a:t>:</a:t>
            </a:r>
            <a:endParaRPr lang="sr-Latn-RS" sz="2400" dirty="0" smtClean="0">
              <a:solidFill>
                <a:schemeClr val="accent1">
                  <a:lumMod val="75000"/>
                </a:schemeClr>
              </a:solidFill>
            </a:endParaRPr>
          </a:p>
          <a:p>
            <a:pPr marL="342900" indent="-342900">
              <a:buFont typeface="Arial" panose="020B0604020202020204" pitchFamily="34" charset="0"/>
              <a:buChar char="•"/>
            </a:pPr>
            <a:r>
              <a:rPr lang="en-US" sz="2400" dirty="0">
                <a:solidFill>
                  <a:schemeClr val="accent1">
                    <a:lumMod val="75000"/>
                  </a:schemeClr>
                </a:solidFill>
              </a:rPr>
              <a:t>A3.1 Introduction with LLL courses for professionals in water sector in </a:t>
            </a:r>
            <a:r>
              <a:rPr lang="en-US" sz="2400" dirty="0" smtClean="0">
                <a:solidFill>
                  <a:schemeClr val="accent1">
                    <a:lumMod val="75000"/>
                  </a:schemeClr>
                </a:solidFill>
              </a:rPr>
              <a:t>EU</a:t>
            </a:r>
            <a:endParaRPr lang="sr-Latn-RS" sz="2400" dirty="0" smtClean="0">
              <a:solidFill>
                <a:schemeClr val="accent1">
                  <a:lumMod val="75000"/>
                </a:schemeClr>
              </a:solidFill>
            </a:endParaRPr>
          </a:p>
          <a:p>
            <a:pPr marL="342900" indent="-342900">
              <a:buFont typeface="Arial" panose="020B0604020202020204" pitchFamily="34" charset="0"/>
              <a:buChar char="•"/>
            </a:pPr>
            <a:r>
              <a:rPr lang="en-US" sz="2400" dirty="0">
                <a:solidFill>
                  <a:schemeClr val="accent1">
                    <a:lumMod val="75000"/>
                  </a:schemeClr>
                </a:solidFill>
              </a:rPr>
              <a:t>A3.2 </a:t>
            </a:r>
            <a:r>
              <a:rPr lang="en-US" sz="2400" dirty="0" smtClean="0">
                <a:solidFill>
                  <a:schemeClr val="accent1">
                    <a:lumMod val="75000"/>
                  </a:schemeClr>
                </a:solidFill>
              </a:rPr>
              <a:t>Analyze </a:t>
            </a:r>
            <a:r>
              <a:rPr lang="en-US" sz="2400" dirty="0">
                <a:solidFill>
                  <a:schemeClr val="accent1">
                    <a:lumMod val="75000"/>
                  </a:schemeClr>
                </a:solidFill>
              </a:rPr>
              <a:t>of water sector needs for LLL courses in </a:t>
            </a:r>
            <a:r>
              <a:rPr lang="en-US" sz="2400" dirty="0" smtClean="0">
                <a:solidFill>
                  <a:schemeClr val="accent1">
                    <a:lumMod val="75000"/>
                  </a:schemeClr>
                </a:solidFill>
              </a:rPr>
              <a:t>WB</a:t>
            </a:r>
            <a:endParaRPr lang="sr-Latn-RS" sz="2400" dirty="0" smtClean="0">
              <a:solidFill>
                <a:schemeClr val="accent1">
                  <a:lumMod val="75000"/>
                </a:schemeClr>
              </a:solidFill>
            </a:endParaRPr>
          </a:p>
          <a:p>
            <a:pPr marL="342900" indent="-342900">
              <a:buFont typeface="Arial" panose="020B0604020202020204" pitchFamily="34" charset="0"/>
              <a:buChar char="•"/>
            </a:pPr>
            <a:r>
              <a:rPr lang="en-US" sz="2400" dirty="0">
                <a:solidFill>
                  <a:schemeClr val="accent1">
                    <a:lumMod val="75000"/>
                  </a:schemeClr>
                </a:solidFill>
              </a:rPr>
              <a:t>A3.3 Development of </a:t>
            </a:r>
            <a:r>
              <a:rPr lang="en-US" sz="2400" dirty="0" smtClean="0">
                <a:solidFill>
                  <a:schemeClr val="accent1">
                    <a:lumMod val="75000"/>
                  </a:schemeClr>
                </a:solidFill>
              </a:rPr>
              <a:t>trainings </a:t>
            </a:r>
            <a:r>
              <a:rPr lang="en-US" sz="2400" dirty="0">
                <a:solidFill>
                  <a:schemeClr val="accent1">
                    <a:lumMod val="75000"/>
                  </a:schemeClr>
                </a:solidFill>
              </a:rPr>
              <a:t>content and corresponding educational material</a:t>
            </a:r>
            <a:endParaRPr lang="en-US" sz="2400" dirty="0" smtClean="0">
              <a:solidFill>
                <a:schemeClr val="accent1">
                  <a:lumMod val="75000"/>
                </a:schemeClr>
              </a:solidFill>
            </a:endParaRPr>
          </a:p>
        </p:txBody>
      </p:sp>
    </p:spTree>
    <p:extLst>
      <p:ext uri="{BB962C8B-B14F-4D97-AF65-F5344CB8AC3E}">
        <p14:creationId xmlns:p14="http://schemas.microsoft.com/office/powerpoint/2010/main" val="2917195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838200"/>
            <a:ext cx="8229600" cy="1828800"/>
          </a:xfrm>
        </p:spPr>
        <p:txBody>
          <a:bodyPr>
            <a:normAutofit fontScale="90000"/>
          </a:bodyPr>
          <a:lstStyle/>
          <a:p>
            <a:r>
              <a:rPr lang="sr-Latn-RS" dirty="0">
                <a:solidFill>
                  <a:srgbClr val="0070C0"/>
                </a:solidFill>
              </a:rPr>
              <a:t>WP </a:t>
            </a:r>
            <a:r>
              <a:rPr lang="sr-Latn-RS" dirty="0" smtClean="0">
                <a:solidFill>
                  <a:srgbClr val="0070C0"/>
                </a:solidFill>
              </a:rPr>
              <a:t>3 </a:t>
            </a:r>
            <a:r>
              <a:rPr lang="en-US" dirty="0" smtClean="0">
                <a:solidFill>
                  <a:srgbClr val="0070C0"/>
                </a:solidFill>
              </a:rPr>
              <a:t>Activity</a:t>
            </a:r>
            <a:r>
              <a:rPr lang="sr-Latn-RS" dirty="0" smtClean="0">
                <a:solidFill>
                  <a:srgbClr val="0070C0"/>
                </a:solidFill>
              </a:rPr>
              <a:t> 1</a:t>
            </a:r>
            <a:br>
              <a:rPr lang="sr-Latn-RS" dirty="0" smtClean="0">
                <a:solidFill>
                  <a:srgbClr val="0070C0"/>
                </a:solidFill>
              </a:rPr>
            </a:br>
            <a:r>
              <a:rPr lang="en-US" dirty="0" smtClean="0">
                <a:solidFill>
                  <a:srgbClr val="0070C0"/>
                </a:solidFill>
              </a:rPr>
              <a:t>Introduction </a:t>
            </a:r>
            <a:r>
              <a:rPr lang="en-US" dirty="0">
                <a:solidFill>
                  <a:srgbClr val="0070C0"/>
                </a:solidFill>
              </a:rPr>
              <a:t>with LLL courses for professionals in water sector in EU</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1727" y="80329"/>
            <a:ext cx="1741516" cy="423949"/>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5" name="TextBox 4"/>
          <p:cNvSpPr txBox="1"/>
          <p:nvPr/>
        </p:nvSpPr>
        <p:spPr>
          <a:xfrm>
            <a:off x="457200" y="2844575"/>
            <a:ext cx="8229600" cy="3416320"/>
          </a:xfrm>
          <a:prstGeom prst="rect">
            <a:avLst/>
          </a:prstGeom>
          <a:noFill/>
        </p:spPr>
        <p:txBody>
          <a:bodyPr wrap="square" rtlCol="0">
            <a:spAutoFit/>
          </a:bodyPr>
          <a:lstStyle/>
          <a:p>
            <a:r>
              <a:rPr lang="en-US" sz="2400" dirty="0">
                <a:solidFill>
                  <a:schemeClr val="accent1">
                    <a:lumMod val="75000"/>
                  </a:schemeClr>
                </a:solidFill>
              </a:rPr>
              <a:t>EU partners will prepare report regarding LLL courses for professionals in water sector and briefly describe them explaining their organization and offering links to the materials that can be used as a base for </a:t>
            </a:r>
            <a:r>
              <a:rPr lang="en-US" sz="2400" dirty="0" smtClean="0">
                <a:solidFill>
                  <a:schemeClr val="accent1">
                    <a:lumMod val="75000"/>
                  </a:schemeClr>
                </a:solidFill>
              </a:rPr>
              <a:t>preparation of </a:t>
            </a:r>
            <a:r>
              <a:rPr lang="en-US" sz="2400" dirty="0" smtClean="0">
                <a:solidFill>
                  <a:schemeClr val="accent1">
                    <a:lumMod val="75000"/>
                  </a:schemeClr>
                </a:solidFill>
              </a:rPr>
              <a:t>training </a:t>
            </a:r>
            <a:r>
              <a:rPr lang="en-US" sz="2400" dirty="0">
                <a:solidFill>
                  <a:schemeClr val="accent1">
                    <a:lumMod val="75000"/>
                  </a:schemeClr>
                </a:solidFill>
              </a:rPr>
              <a:t>material for education WB professionals in water sector. </a:t>
            </a:r>
            <a:endParaRPr lang="sr-Latn-RS" sz="2400" dirty="0" smtClean="0">
              <a:solidFill>
                <a:schemeClr val="accent1">
                  <a:lumMod val="75000"/>
                </a:schemeClr>
              </a:solidFill>
            </a:endParaRPr>
          </a:p>
          <a:p>
            <a:r>
              <a:rPr lang="en-US" sz="2400" dirty="0" smtClean="0">
                <a:solidFill>
                  <a:schemeClr val="accent1">
                    <a:lumMod val="75000"/>
                  </a:schemeClr>
                </a:solidFill>
              </a:rPr>
              <a:t>Timeframe for task 3.1: </a:t>
            </a:r>
            <a:r>
              <a:rPr lang="sr-Latn-RS" sz="2400" dirty="0" smtClean="0">
                <a:solidFill>
                  <a:schemeClr val="accent1">
                    <a:lumMod val="75000"/>
                  </a:schemeClr>
                </a:solidFill>
              </a:rPr>
              <a:t>from </a:t>
            </a:r>
            <a:r>
              <a:rPr lang="en-US" sz="2400" dirty="0" smtClean="0">
                <a:solidFill>
                  <a:schemeClr val="accent1">
                    <a:lumMod val="75000"/>
                  </a:schemeClr>
                </a:solidFill>
              </a:rPr>
              <a:t>15</a:t>
            </a:r>
            <a:r>
              <a:rPr lang="en-US" sz="2400" baseline="30000" dirty="0" smtClean="0">
                <a:solidFill>
                  <a:schemeClr val="accent1">
                    <a:lumMod val="75000"/>
                  </a:schemeClr>
                </a:solidFill>
              </a:rPr>
              <a:t>th</a:t>
            </a:r>
            <a:r>
              <a:rPr lang="en-US" sz="2400" dirty="0" smtClean="0">
                <a:solidFill>
                  <a:schemeClr val="accent1">
                    <a:lumMod val="75000"/>
                  </a:schemeClr>
                </a:solidFill>
              </a:rPr>
              <a:t> December 2018</a:t>
            </a:r>
            <a:r>
              <a:rPr lang="sr-Latn-RS" sz="2400" dirty="0" smtClean="0">
                <a:solidFill>
                  <a:schemeClr val="accent1">
                    <a:lumMod val="75000"/>
                  </a:schemeClr>
                </a:solidFill>
              </a:rPr>
              <a:t> to </a:t>
            </a:r>
            <a:r>
              <a:rPr lang="en-US" sz="2400" dirty="0" smtClean="0">
                <a:solidFill>
                  <a:schemeClr val="accent1">
                    <a:lumMod val="75000"/>
                  </a:schemeClr>
                </a:solidFill>
              </a:rPr>
              <a:t>14</a:t>
            </a:r>
            <a:r>
              <a:rPr lang="en-US" sz="2400" baseline="30000" dirty="0" smtClean="0">
                <a:solidFill>
                  <a:schemeClr val="accent1">
                    <a:lumMod val="75000"/>
                  </a:schemeClr>
                </a:solidFill>
              </a:rPr>
              <a:t>th</a:t>
            </a:r>
            <a:r>
              <a:rPr lang="en-US" sz="2400" dirty="0" smtClean="0">
                <a:solidFill>
                  <a:schemeClr val="accent1">
                    <a:lumMod val="75000"/>
                  </a:schemeClr>
                </a:solidFill>
              </a:rPr>
              <a:t> May 2019.</a:t>
            </a:r>
          </a:p>
          <a:p>
            <a:r>
              <a:rPr lang="en-US" sz="2400" dirty="0" smtClean="0">
                <a:solidFill>
                  <a:schemeClr val="accent1">
                    <a:lumMod val="75000"/>
                  </a:schemeClr>
                </a:solidFill>
              </a:rPr>
              <a:t>Report </a:t>
            </a:r>
            <a:r>
              <a:rPr lang="en-US" sz="2400" dirty="0">
                <a:solidFill>
                  <a:schemeClr val="accent1">
                    <a:lumMod val="75000"/>
                  </a:schemeClr>
                </a:solidFill>
              </a:rPr>
              <a:t>on LLL courses for professionals in EU water sector </a:t>
            </a:r>
            <a:r>
              <a:rPr lang="en-US" sz="2400" dirty="0" smtClean="0">
                <a:solidFill>
                  <a:schemeClr val="accent1">
                    <a:lumMod val="75000"/>
                  </a:schemeClr>
                </a:solidFill>
              </a:rPr>
              <a:t>should</a:t>
            </a:r>
            <a:r>
              <a:rPr lang="sr-Latn-RS" sz="2400" dirty="0" smtClean="0">
                <a:solidFill>
                  <a:schemeClr val="accent1">
                    <a:lumMod val="75000"/>
                  </a:schemeClr>
                </a:solidFill>
              </a:rPr>
              <a:t> be </a:t>
            </a:r>
            <a:r>
              <a:rPr lang="en-US" sz="2400" dirty="0" smtClean="0">
                <a:solidFill>
                  <a:schemeClr val="accent1">
                    <a:lumMod val="75000"/>
                  </a:schemeClr>
                </a:solidFill>
              </a:rPr>
              <a:t>submitted up</a:t>
            </a:r>
            <a:r>
              <a:rPr lang="sr-Latn-RS" sz="2400" dirty="0" smtClean="0">
                <a:solidFill>
                  <a:schemeClr val="accent1">
                    <a:lumMod val="75000"/>
                  </a:schemeClr>
                </a:solidFill>
              </a:rPr>
              <a:t> to </a:t>
            </a:r>
            <a:r>
              <a:rPr lang="en-US" sz="2400" dirty="0" smtClean="0">
                <a:solidFill>
                  <a:schemeClr val="accent1">
                    <a:lumMod val="75000"/>
                  </a:schemeClr>
                </a:solidFill>
              </a:rPr>
              <a:t>14</a:t>
            </a:r>
            <a:r>
              <a:rPr lang="en-US" sz="2400" baseline="30000" dirty="0" smtClean="0">
                <a:solidFill>
                  <a:schemeClr val="accent1">
                    <a:lumMod val="75000"/>
                  </a:schemeClr>
                </a:solidFill>
              </a:rPr>
              <a:t>th</a:t>
            </a:r>
            <a:r>
              <a:rPr lang="en-US" sz="2400" dirty="0" smtClean="0">
                <a:solidFill>
                  <a:schemeClr val="accent1">
                    <a:lumMod val="75000"/>
                  </a:schemeClr>
                </a:solidFill>
              </a:rPr>
              <a:t> May</a:t>
            </a:r>
            <a:r>
              <a:rPr lang="sr-Latn-RS" sz="2400" dirty="0" smtClean="0">
                <a:solidFill>
                  <a:schemeClr val="accent1">
                    <a:lumMod val="75000"/>
                  </a:schemeClr>
                </a:solidFill>
              </a:rPr>
              <a:t> </a:t>
            </a:r>
            <a:r>
              <a:rPr lang="en-US" sz="2400" dirty="0" smtClean="0">
                <a:solidFill>
                  <a:schemeClr val="accent1">
                    <a:lumMod val="75000"/>
                  </a:schemeClr>
                </a:solidFill>
              </a:rPr>
              <a:t>2019</a:t>
            </a:r>
            <a:r>
              <a:rPr lang="sr-Latn-RS" sz="2400" dirty="0" smtClean="0">
                <a:solidFill>
                  <a:schemeClr val="accent1">
                    <a:lumMod val="75000"/>
                  </a:schemeClr>
                </a:solidFill>
              </a:rPr>
              <a:t>.</a:t>
            </a:r>
            <a:endParaRPr lang="en-US" sz="2400" dirty="0" smtClean="0">
              <a:solidFill>
                <a:schemeClr val="accent1">
                  <a:lumMod val="75000"/>
                </a:schemeClr>
              </a:solidFill>
            </a:endParaRPr>
          </a:p>
        </p:txBody>
      </p:sp>
    </p:spTree>
    <p:extLst>
      <p:ext uri="{BB962C8B-B14F-4D97-AF65-F5344CB8AC3E}">
        <p14:creationId xmlns:p14="http://schemas.microsoft.com/office/powerpoint/2010/main" val="15889655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570344"/>
            <a:ext cx="8229600" cy="1828800"/>
          </a:xfrm>
        </p:spPr>
        <p:txBody>
          <a:bodyPr>
            <a:normAutofit fontScale="90000"/>
          </a:bodyPr>
          <a:lstStyle/>
          <a:p>
            <a:r>
              <a:rPr lang="sr-Latn-RS" dirty="0">
                <a:solidFill>
                  <a:srgbClr val="0070C0"/>
                </a:solidFill>
              </a:rPr>
              <a:t>WP </a:t>
            </a:r>
            <a:r>
              <a:rPr lang="sr-Latn-RS" dirty="0" smtClean="0">
                <a:solidFill>
                  <a:srgbClr val="0070C0"/>
                </a:solidFill>
              </a:rPr>
              <a:t>3 </a:t>
            </a:r>
            <a:r>
              <a:rPr lang="en-US" dirty="0" smtClean="0">
                <a:solidFill>
                  <a:srgbClr val="0070C0"/>
                </a:solidFill>
              </a:rPr>
              <a:t>Activity</a:t>
            </a:r>
            <a:r>
              <a:rPr lang="sr-Latn-RS" dirty="0" smtClean="0">
                <a:solidFill>
                  <a:srgbClr val="0070C0"/>
                </a:solidFill>
              </a:rPr>
              <a:t> 2</a:t>
            </a:r>
            <a:br>
              <a:rPr lang="sr-Latn-RS" dirty="0" smtClean="0">
                <a:solidFill>
                  <a:srgbClr val="0070C0"/>
                </a:solidFill>
              </a:rPr>
            </a:br>
            <a:r>
              <a:rPr lang="en-US" dirty="0" smtClean="0">
                <a:solidFill>
                  <a:srgbClr val="0070C0"/>
                </a:solidFill>
              </a:rPr>
              <a:t>Analyze </a:t>
            </a:r>
            <a:r>
              <a:rPr lang="en-US" dirty="0">
                <a:solidFill>
                  <a:srgbClr val="0070C0"/>
                </a:solidFill>
              </a:rPr>
              <a:t>of water sector needs for LLL courses in WB</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1727" y="80329"/>
            <a:ext cx="1741516" cy="423949"/>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5" name="TextBox 4"/>
          <p:cNvSpPr txBox="1"/>
          <p:nvPr/>
        </p:nvSpPr>
        <p:spPr>
          <a:xfrm>
            <a:off x="271430" y="2444735"/>
            <a:ext cx="8607400" cy="3416320"/>
          </a:xfrm>
          <a:prstGeom prst="rect">
            <a:avLst/>
          </a:prstGeom>
          <a:noFill/>
        </p:spPr>
        <p:txBody>
          <a:bodyPr wrap="square" rtlCol="0">
            <a:spAutoFit/>
          </a:bodyPr>
          <a:lstStyle/>
          <a:p>
            <a:r>
              <a:rPr lang="en-US" sz="2400" dirty="0">
                <a:solidFill>
                  <a:schemeClr val="accent1">
                    <a:lumMod val="75000"/>
                  </a:schemeClr>
                </a:solidFill>
              </a:rPr>
              <a:t>UPKM as a </a:t>
            </a:r>
            <a:r>
              <a:rPr lang="en-US" sz="2400" dirty="0" smtClean="0">
                <a:solidFill>
                  <a:schemeClr val="accent1">
                    <a:lumMod val="75000"/>
                  </a:schemeClr>
                </a:solidFill>
              </a:rPr>
              <a:t>coordinator for WP 3 </a:t>
            </a:r>
            <a:r>
              <a:rPr lang="en-US" sz="2400" dirty="0">
                <a:solidFill>
                  <a:schemeClr val="accent1">
                    <a:lumMod val="75000"/>
                  </a:schemeClr>
                </a:solidFill>
              </a:rPr>
              <a:t>in collaboration with other partners will produce </a:t>
            </a:r>
            <a:r>
              <a:rPr lang="en-US" sz="2400" dirty="0" err="1" smtClean="0">
                <a:solidFill>
                  <a:schemeClr val="accent1">
                    <a:lumMod val="75000"/>
                  </a:schemeClr>
                </a:solidFill>
              </a:rPr>
              <a:t>questionaries</a:t>
            </a:r>
            <a:r>
              <a:rPr lang="en-US" sz="2400" dirty="0" smtClean="0">
                <a:solidFill>
                  <a:schemeClr val="accent1">
                    <a:lumMod val="75000"/>
                  </a:schemeClr>
                </a:solidFill>
              </a:rPr>
              <a:t> </a:t>
            </a:r>
            <a:r>
              <a:rPr lang="en-US" sz="2400" dirty="0">
                <a:solidFill>
                  <a:schemeClr val="accent1">
                    <a:lumMod val="75000"/>
                  </a:schemeClr>
                </a:solidFill>
              </a:rPr>
              <a:t>related to water sector needs for LLL courses in WB partner countries, their current experience about EU regulations and innovations in water resources management</a:t>
            </a:r>
            <a:r>
              <a:rPr lang="en-US" sz="2400" dirty="0" smtClean="0">
                <a:solidFill>
                  <a:schemeClr val="accent1">
                    <a:lumMod val="75000"/>
                  </a:schemeClr>
                </a:solidFill>
              </a:rPr>
              <a:t>.</a:t>
            </a:r>
            <a:r>
              <a:rPr lang="sr-Latn-RS" sz="2400" dirty="0">
                <a:solidFill>
                  <a:schemeClr val="accent1">
                    <a:lumMod val="75000"/>
                  </a:schemeClr>
                </a:solidFill>
              </a:rPr>
              <a:t> </a:t>
            </a:r>
            <a:r>
              <a:rPr lang="sr-Latn-RS" sz="2400" dirty="0" smtClean="0">
                <a:solidFill>
                  <a:schemeClr val="accent1">
                    <a:lumMod val="75000"/>
                  </a:schemeClr>
                </a:solidFill>
              </a:rPr>
              <a:t>With </a:t>
            </a:r>
            <a:r>
              <a:rPr lang="en-US" sz="2400" dirty="0" smtClean="0">
                <a:solidFill>
                  <a:schemeClr val="accent1">
                    <a:lumMod val="75000"/>
                  </a:schemeClr>
                </a:solidFill>
              </a:rPr>
              <a:t>prepared </a:t>
            </a:r>
            <a:r>
              <a:rPr lang="en-US" sz="2400" dirty="0" err="1" smtClean="0">
                <a:solidFill>
                  <a:schemeClr val="accent1">
                    <a:lumMod val="75000"/>
                  </a:schemeClr>
                </a:solidFill>
              </a:rPr>
              <a:t>quastionarries</a:t>
            </a:r>
            <a:r>
              <a:rPr lang="en-US" sz="2400" dirty="0" smtClean="0">
                <a:solidFill>
                  <a:schemeClr val="accent1">
                    <a:lumMod val="75000"/>
                  </a:schemeClr>
                </a:solidFill>
              </a:rPr>
              <a:t> should be conducted survey and</a:t>
            </a:r>
            <a:r>
              <a:rPr lang="sr-Latn-RS" sz="2400" dirty="0" smtClean="0">
                <a:solidFill>
                  <a:schemeClr val="accent1">
                    <a:lumMod val="75000"/>
                  </a:schemeClr>
                </a:solidFill>
              </a:rPr>
              <a:t> </a:t>
            </a:r>
            <a:r>
              <a:rPr lang="en-US" sz="2400" dirty="0" smtClean="0">
                <a:solidFill>
                  <a:schemeClr val="accent1">
                    <a:lumMod val="75000"/>
                  </a:schemeClr>
                </a:solidFill>
              </a:rPr>
              <a:t>process </a:t>
            </a:r>
            <a:r>
              <a:rPr lang="en-US" sz="2400" dirty="0">
                <a:solidFill>
                  <a:schemeClr val="accent1">
                    <a:lumMod val="75000"/>
                  </a:schemeClr>
                </a:solidFill>
              </a:rPr>
              <a:t>data on 150 subjects per WB partner HEI. </a:t>
            </a:r>
            <a:endParaRPr lang="sr-Latn-RS" sz="2400" dirty="0" smtClean="0">
              <a:solidFill>
                <a:schemeClr val="accent1">
                  <a:lumMod val="75000"/>
                </a:schemeClr>
              </a:solidFill>
            </a:endParaRPr>
          </a:p>
          <a:p>
            <a:r>
              <a:rPr lang="en-US" sz="2400" dirty="0" smtClean="0">
                <a:solidFill>
                  <a:schemeClr val="accent1">
                    <a:lumMod val="75000"/>
                  </a:schemeClr>
                </a:solidFill>
              </a:rPr>
              <a:t>Timeframe for task 3.2: from 15</a:t>
            </a:r>
            <a:r>
              <a:rPr lang="en-US" sz="2400" baseline="30000" dirty="0" smtClean="0">
                <a:solidFill>
                  <a:schemeClr val="accent1">
                    <a:lumMod val="75000"/>
                  </a:schemeClr>
                </a:solidFill>
              </a:rPr>
              <a:t>th</a:t>
            </a:r>
            <a:r>
              <a:rPr lang="en-US" sz="2400" dirty="0" smtClean="0">
                <a:solidFill>
                  <a:schemeClr val="accent1">
                    <a:lumMod val="75000"/>
                  </a:schemeClr>
                </a:solidFill>
              </a:rPr>
              <a:t> December 2018 to 14</a:t>
            </a:r>
            <a:r>
              <a:rPr lang="en-US" sz="2400" baseline="30000" dirty="0" smtClean="0">
                <a:solidFill>
                  <a:schemeClr val="accent1">
                    <a:lumMod val="75000"/>
                  </a:schemeClr>
                </a:solidFill>
              </a:rPr>
              <a:t>th</a:t>
            </a:r>
            <a:r>
              <a:rPr lang="en-US" sz="2400" dirty="0" smtClean="0">
                <a:solidFill>
                  <a:schemeClr val="accent1">
                    <a:lumMod val="75000"/>
                  </a:schemeClr>
                </a:solidFill>
              </a:rPr>
              <a:t> June 2019.</a:t>
            </a:r>
          </a:p>
          <a:p>
            <a:r>
              <a:rPr lang="en-US" sz="2400" dirty="0" smtClean="0">
                <a:solidFill>
                  <a:schemeClr val="accent1">
                    <a:lumMod val="75000"/>
                  </a:schemeClr>
                </a:solidFill>
              </a:rPr>
              <a:t>Survey </a:t>
            </a:r>
            <a:r>
              <a:rPr lang="en-US" sz="2400" dirty="0">
                <a:solidFill>
                  <a:schemeClr val="accent1">
                    <a:lumMod val="75000"/>
                  </a:schemeClr>
                </a:solidFill>
              </a:rPr>
              <a:t>of water sector needs in WB </a:t>
            </a:r>
            <a:r>
              <a:rPr lang="en-US" sz="2400" dirty="0" smtClean="0">
                <a:solidFill>
                  <a:schemeClr val="accent1">
                    <a:lumMod val="75000"/>
                  </a:schemeClr>
                </a:solidFill>
              </a:rPr>
              <a:t>should</a:t>
            </a:r>
            <a:r>
              <a:rPr lang="sr-Latn-RS" sz="2400" dirty="0" smtClean="0">
                <a:solidFill>
                  <a:schemeClr val="accent1">
                    <a:lumMod val="75000"/>
                  </a:schemeClr>
                </a:solidFill>
              </a:rPr>
              <a:t> be </a:t>
            </a:r>
            <a:r>
              <a:rPr lang="en-US" sz="2400" dirty="0" smtClean="0">
                <a:solidFill>
                  <a:schemeClr val="accent1">
                    <a:lumMod val="75000"/>
                  </a:schemeClr>
                </a:solidFill>
              </a:rPr>
              <a:t>completed up</a:t>
            </a:r>
            <a:r>
              <a:rPr lang="sr-Latn-RS" sz="2400" dirty="0" smtClean="0">
                <a:solidFill>
                  <a:schemeClr val="accent1">
                    <a:lumMod val="75000"/>
                  </a:schemeClr>
                </a:solidFill>
              </a:rPr>
              <a:t> to </a:t>
            </a:r>
            <a:r>
              <a:rPr lang="en-US" sz="2400" dirty="0" smtClean="0">
                <a:solidFill>
                  <a:schemeClr val="accent1">
                    <a:lumMod val="75000"/>
                  </a:schemeClr>
                </a:solidFill>
              </a:rPr>
              <a:t>14</a:t>
            </a:r>
            <a:r>
              <a:rPr lang="en-US" sz="2400" baseline="30000" dirty="0" smtClean="0">
                <a:solidFill>
                  <a:schemeClr val="accent1">
                    <a:lumMod val="75000"/>
                  </a:schemeClr>
                </a:solidFill>
              </a:rPr>
              <a:t>th</a:t>
            </a:r>
            <a:r>
              <a:rPr lang="sr-Latn-RS" sz="2400" dirty="0" smtClean="0">
                <a:solidFill>
                  <a:schemeClr val="accent1">
                    <a:lumMod val="75000"/>
                  </a:schemeClr>
                </a:solidFill>
              </a:rPr>
              <a:t> June </a:t>
            </a:r>
            <a:r>
              <a:rPr lang="en-US" sz="2400" dirty="0" smtClean="0">
                <a:solidFill>
                  <a:schemeClr val="accent1">
                    <a:lumMod val="75000"/>
                  </a:schemeClr>
                </a:solidFill>
              </a:rPr>
              <a:t>2019</a:t>
            </a:r>
            <a:r>
              <a:rPr lang="sr-Latn-RS" sz="2400" dirty="0" smtClean="0">
                <a:solidFill>
                  <a:schemeClr val="accent1">
                    <a:lumMod val="75000"/>
                  </a:schemeClr>
                </a:solidFill>
              </a:rPr>
              <a:t>.</a:t>
            </a:r>
            <a:endParaRPr lang="en-US" sz="2400" dirty="0" smtClean="0">
              <a:solidFill>
                <a:schemeClr val="accent1">
                  <a:lumMod val="75000"/>
                </a:schemeClr>
              </a:solidFill>
            </a:endParaRPr>
          </a:p>
        </p:txBody>
      </p:sp>
    </p:spTree>
    <p:extLst>
      <p:ext uri="{BB962C8B-B14F-4D97-AF65-F5344CB8AC3E}">
        <p14:creationId xmlns:p14="http://schemas.microsoft.com/office/powerpoint/2010/main" val="704534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838200"/>
            <a:ext cx="8229600" cy="1828800"/>
          </a:xfrm>
        </p:spPr>
        <p:txBody>
          <a:bodyPr>
            <a:normAutofit fontScale="90000"/>
          </a:bodyPr>
          <a:lstStyle/>
          <a:p>
            <a:r>
              <a:rPr lang="sr-Latn-RS" dirty="0">
                <a:solidFill>
                  <a:srgbClr val="0070C0"/>
                </a:solidFill>
              </a:rPr>
              <a:t>WP </a:t>
            </a:r>
            <a:r>
              <a:rPr lang="sr-Latn-RS" dirty="0" smtClean="0">
                <a:solidFill>
                  <a:srgbClr val="0070C0"/>
                </a:solidFill>
              </a:rPr>
              <a:t>3 </a:t>
            </a:r>
            <a:r>
              <a:rPr lang="sr-Latn-RS" dirty="0" err="1" smtClean="0">
                <a:solidFill>
                  <a:srgbClr val="0070C0"/>
                </a:solidFill>
              </a:rPr>
              <a:t>Activity</a:t>
            </a:r>
            <a:r>
              <a:rPr lang="sr-Latn-RS" dirty="0" smtClean="0">
                <a:solidFill>
                  <a:srgbClr val="0070C0"/>
                </a:solidFill>
              </a:rPr>
              <a:t> 3</a:t>
            </a:r>
            <a:br>
              <a:rPr lang="sr-Latn-RS" dirty="0" smtClean="0">
                <a:solidFill>
                  <a:srgbClr val="0070C0"/>
                </a:solidFill>
              </a:rPr>
            </a:br>
            <a:r>
              <a:rPr lang="en-US" dirty="0">
                <a:solidFill>
                  <a:srgbClr val="0070C0"/>
                </a:solidFill>
              </a:rPr>
              <a:t>Development of </a:t>
            </a:r>
            <a:r>
              <a:rPr lang="en-US" dirty="0" smtClean="0">
                <a:solidFill>
                  <a:srgbClr val="0070C0"/>
                </a:solidFill>
              </a:rPr>
              <a:t>trainings </a:t>
            </a:r>
            <a:r>
              <a:rPr lang="en-US" dirty="0">
                <a:solidFill>
                  <a:srgbClr val="0070C0"/>
                </a:solidFill>
              </a:rPr>
              <a:t>content and corresponding educational material</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1727" y="80329"/>
            <a:ext cx="1741516" cy="423949"/>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5" name="TextBox 4"/>
          <p:cNvSpPr txBox="1"/>
          <p:nvPr/>
        </p:nvSpPr>
        <p:spPr>
          <a:xfrm>
            <a:off x="457200" y="2844575"/>
            <a:ext cx="8229600" cy="1938992"/>
          </a:xfrm>
          <a:prstGeom prst="rect">
            <a:avLst/>
          </a:prstGeom>
          <a:noFill/>
        </p:spPr>
        <p:txBody>
          <a:bodyPr wrap="square" rtlCol="0">
            <a:spAutoFit/>
          </a:bodyPr>
          <a:lstStyle/>
          <a:p>
            <a:r>
              <a:rPr lang="en-US" sz="2400" dirty="0">
                <a:solidFill>
                  <a:schemeClr val="accent1">
                    <a:lumMod val="75000"/>
                  </a:schemeClr>
                </a:solidFill>
              </a:rPr>
              <a:t>During this activity training content will be created, selection of teaching staff from WB partners HEIs will be done and joint educational material will be created and printed on time. </a:t>
            </a:r>
            <a:endParaRPr lang="sr-Latn-RS" sz="2400" dirty="0" smtClean="0">
              <a:solidFill>
                <a:schemeClr val="accent1">
                  <a:lumMod val="75000"/>
                </a:schemeClr>
              </a:solidFill>
            </a:endParaRPr>
          </a:p>
          <a:p>
            <a:r>
              <a:rPr lang="en-US" sz="2400" dirty="0" smtClean="0">
                <a:solidFill>
                  <a:schemeClr val="accent1">
                    <a:lumMod val="75000"/>
                  </a:schemeClr>
                </a:solidFill>
              </a:rPr>
              <a:t>Timeframe for task 3.3: from 15</a:t>
            </a:r>
            <a:r>
              <a:rPr lang="en-US" sz="2400" baseline="30000" dirty="0" smtClean="0">
                <a:solidFill>
                  <a:schemeClr val="accent1">
                    <a:lumMod val="75000"/>
                  </a:schemeClr>
                </a:solidFill>
              </a:rPr>
              <a:t>th</a:t>
            </a:r>
            <a:r>
              <a:rPr lang="en-US" sz="2400" dirty="0" smtClean="0">
                <a:solidFill>
                  <a:schemeClr val="accent1">
                    <a:lumMod val="75000"/>
                  </a:schemeClr>
                </a:solidFill>
              </a:rPr>
              <a:t> July 2019 to 14</a:t>
            </a:r>
            <a:r>
              <a:rPr lang="en-US" sz="2400" baseline="30000" dirty="0" smtClean="0">
                <a:solidFill>
                  <a:schemeClr val="accent1">
                    <a:lumMod val="75000"/>
                  </a:schemeClr>
                </a:solidFill>
              </a:rPr>
              <a:t>th</a:t>
            </a:r>
            <a:r>
              <a:rPr lang="en-US" sz="2400" dirty="0" smtClean="0">
                <a:solidFill>
                  <a:schemeClr val="accent1">
                    <a:lumMod val="75000"/>
                  </a:schemeClr>
                </a:solidFill>
              </a:rPr>
              <a:t> March 2020.</a:t>
            </a:r>
          </a:p>
          <a:p>
            <a:r>
              <a:rPr lang="en-US" sz="2400" dirty="0" smtClean="0">
                <a:solidFill>
                  <a:schemeClr val="accent1">
                    <a:lumMod val="75000"/>
                  </a:schemeClr>
                </a:solidFill>
              </a:rPr>
              <a:t>Trainings </a:t>
            </a:r>
            <a:r>
              <a:rPr lang="en-US" sz="2400" dirty="0">
                <a:solidFill>
                  <a:schemeClr val="accent1">
                    <a:lumMod val="75000"/>
                  </a:schemeClr>
                </a:solidFill>
              </a:rPr>
              <a:t>material </a:t>
            </a:r>
            <a:r>
              <a:rPr lang="en-US" sz="2400" dirty="0" smtClean="0">
                <a:solidFill>
                  <a:schemeClr val="accent1">
                    <a:lumMod val="75000"/>
                  </a:schemeClr>
                </a:solidFill>
              </a:rPr>
              <a:t>should</a:t>
            </a:r>
            <a:r>
              <a:rPr lang="sr-Latn-RS" sz="2400" dirty="0" smtClean="0">
                <a:solidFill>
                  <a:schemeClr val="accent1">
                    <a:lumMod val="75000"/>
                  </a:schemeClr>
                </a:solidFill>
              </a:rPr>
              <a:t> be </a:t>
            </a:r>
            <a:r>
              <a:rPr lang="en-US" sz="2400" dirty="0" smtClean="0">
                <a:solidFill>
                  <a:schemeClr val="accent1">
                    <a:lumMod val="75000"/>
                  </a:schemeClr>
                </a:solidFill>
              </a:rPr>
              <a:t>completed up</a:t>
            </a:r>
            <a:r>
              <a:rPr lang="sr-Latn-RS" sz="2400" dirty="0" smtClean="0">
                <a:solidFill>
                  <a:schemeClr val="accent1">
                    <a:lumMod val="75000"/>
                  </a:schemeClr>
                </a:solidFill>
              </a:rPr>
              <a:t> to </a:t>
            </a:r>
            <a:r>
              <a:rPr lang="en-US" sz="2400" dirty="0" smtClean="0">
                <a:solidFill>
                  <a:schemeClr val="accent1">
                    <a:lumMod val="75000"/>
                  </a:schemeClr>
                </a:solidFill>
              </a:rPr>
              <a:t>14</a:t>
            </a:r>
            <a:r>
              <a:rPr lang="en-US" sz="2400" baseline="30000" dirty="0" smtClean="0">
                <a:solidFill>
                  <a:schemeClr val="accent1">
                    <a:lumMod val="75000"/>
                  </a:schemeClr>
                </a:solidFill>
              </a:rPr>
              <a:t>th</a:t>
            </a:r>
            <a:r>
              <a:rPr lang="sr-Latn-RS" sz="2400" dirty="0" smtClean="0">
                <a:solidFill>
                  <a:schemeClr val="accent1">
                    <a:lumMod val="75000"/>
                  </a:schemeClr>
                </a:solidFill>
              </a:rPr>
              <a:t> </a:t>
            </a:r>
            <a:r>
              <a:rPr lang="en-US" sz="2400" dirty="0" smtClean="0">
                <a:solidFill>
                  <a:schemeClr val="accent1">
                    <a:lumMod val="75000"/>
                  </a:schemeClr>
                </a:solidFill>
              </a:rPr>
              <a:t>March</a:t>
            </a:r>
            <a:r>
              <a:rPr lang="sr-Latn-RS" sz="2400" dirty="0" smtClean="0">
                <a:solidFill>
                  <a:schemeClr val="accent1">
                    <a:lumMod val="75000"/>
                  </a:schemeClr>
                </a:solidFill>
              </a:rPr>
              <a:t> </a:t>
            </a:r>
            <a:r>
              <a:rPr lang="en-US" sz="2400" dirty="0" smtClean="0">
                <a:solidFill>
                  <a:schemeClr val="accent1">
                    <a:lumMod val="75000"/>
                  </a:schemeClr>
                </a:solidFill>
              </a:rPr>
              <a:t>2020</a:t>
            </a:r>
            <a:r>
              <a:rPr lang="sr-Latn-RS" sz="2400" dirty="0" smtClean="0">
                <a:solidFill>
                  <a:schemeClr val="accent1">
                    <a:lumMod val="75000"/>
                  </a:schemeClr>
                </a:solidFill>
              </a:rPr>
              <a:t>.</a:t>
            </a:r>
            <a:endParaRPr lang="en-US" sz="2400" dirty="0" smtClean="0">
              <a:solidFill>
                <a:schemeClr val="accent1">
                  <a:lumMod val="75000"/>
                </a:schemeClr>
              </a:solidFill>
            </a:endParaRPr>
          </a:p>
        </p:txBody>
      </p:sp>
    </p:spTree>
    <p:extLst>
      <p:ext uri="{BB962C8B-B14F-4D97-AF65-F5344CB8AC3E}">
        <p14:creationId xmlns:p14="http://schemas.microsoft.com/office/powerpoint/2010/main" val="648925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743953"/>
            <a:ext cx="8229600" cy="1143000"/>
          </a:xfrm>
        </p:spPr>
        <p:txBody>
          <a:bodyPr>
            <a:normAutofit/>
          </a:bodyPr>
          <a:lstStyle/>
          <a:p>
            <a:r>
              <a:rPr lang="sr-Latn-RS" dirty="0">
                <a:solidFill>
                  <a:srgbClr val="0070C0"/>
                </a:solidFill>
              </a:rPr>
              <a:t>PWMCVV </a:t>
            </a:r>
            <a:r>
              <a:rPr lang="sr-Latn-RS" dirty="0" err="1">
                <a:solidFill>
                  <a:srgbClr val="0070C0"/>
                </a:solidFill>
              </a:rPr>
              <a:t>and</a:t>
            </a:r>
            <a:r>
              <a:rPr lang="sr-Latn-RS" dirty="0">
                <a:solidFill>
                  <a:srgbClr val="0070C0"/>
                </a:solidFill>
              </a:rPr>
              <a:t> </a:t>
            </a:r>
            <a:r>
              <a:rPr lang="sr-Latn-RS" dirty="0" err="1">
                <a:solidFill>
                  <a:srgbClr val="0070C0"/>
                </a:solidFill>
              </a:rPr>
              <a:t>associated</a:t>
            </a:r>
            <a:r>
              <a:rPr lang="sr-Latn-RS" dirty="0">
                <a:solidFill>
                  <a:srgbClr val="0070C0"/>
                </a:solidFill>
              </a:rPr>
              <a:t> </a:t>
            </a:r>
            <a:r>
              <a:rPr lang="sr-Latn-RS" dirty="0" err="1">
                <a:solidFill>
                  <a:srgbClr val="0070C0"/>
                </a:solidFill>
              </a:rPr>
              <a:t>partners</a:t>
            </a:r>
            <a:endParaRPr lang="en-US" dirty="0">
              <a:solidFill>
                <a:srgbClr val="0070C0"/>
              </a:solidFill>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1727" y="80329"/>
            <a:ext cx="1741516" cy="423949"/>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5" name="TextBox 4"/>
          <p:cNvSpPr txBox="1"/>
          <p:nvPr/>
        </p:nvSpPr>
        <p:spPr>
          <a:xfrm>
            <a:off x="457200" y="1756455"/>
            <a:ext cx="8229600" cy="4524315"/>
          </a:xfrm>
          <a:prstGeom prst="rect">
            <a:avLst/>
          </a:prstGeom>
          <a:noFill/>
        </p:spPr>
        <p:txBody>
          <a:bodyPr wrap="square" rtlCol="0">
            <a:spAutoFit/>
          </a:bodyPr>
          <a:lstStyle/>
          <a:p>
            <a:r>
              <a:rPr lang="en-US" sz="2400" dirty="0" smtClean="0">
                <a:solidFill>
                  <a:schemeClr val="accent1">
                    <a:lumMod val="75000"/>
                  </a:schemeClr>
                </a:solidFill>
              </a:rPr>
              <a:t>Main role of Public Water Management Company “</a:t>
            </a:r>
            <a:r>
              <a:rPr lang="en-US" sz="2400" dirty="0" err="1" smtClean="0">
                <a:solidFill>
                  <a:schemeClr val="accent1">
                    <a:lumMod val="75000"/>
                  </a:schemeClr>
                </a:solidFill>
              </a:rPr>
              <a:t>Vode</a:t>
            </a:r>
            <a:r>
              <a:rPr lang="en-US" sz="2400" dirty="0" smtClean="0">
                <a:solidFill>
                  <a:schemeClr val="accent1">
                    <a:lumMod val="75000"/>
                  </a:schemeClr>
                </a:solidFill>
              </a:rPr>
              <a:t> </a:t>
            </a:r>
            <a:r>
              <a:rPr lang="en-US" sz="2400" dirty="0" err="1" smtClean="0">
                <a:solidFill>
                  <a:schemeClr val="accent1">
                    <a:lumMod val="75000"/>
                  </a:schemeClr>
                </a:solidFill>
              </a:rPr>
              <a:t>Vojvodine</a:t>
            </a:r>
            <a:r>
              <a:rPr lang="en-US" sz="2400" dirty="0" smtClean="0">
                <a:solidFill>
                  <a:schemeClr val="accent1">
                    <a:lumMod val="75000"/>
                  </a:schemeClr>
                </a:solidFill>
              </a:rPr>
              <a:t>” </a:t>
            </a:r>
            <a:r>
              <a:rPr lang="en-US" sz="2400" dirty="0">
                <a:solidFill>
                  <a:schemeClr val="accent1">
                    <a:lumMod val="75000"/>
                  </a:schemeClr>
                </a:solidFill>
              </a:rPr>
              <a:t>and associated partners </a:t>
            </a:r>
            <a:r>
              <a:rPr lang="en-US" sz="2400" dirty="0" smtClean="0">
                <a:solidFill>
                  <a:schemeClr val="accent1">
                    <a:lumMod val="75000"/>
                  </a:schemeClr>
                </a:solidFill>
              </a:rPr>
              <a:t>(Association </a:t>
            </a:r>
            <a:r>
              <a:rPr lang="en-US" sz="2400" dirty="0">
                <a:solidFill>
                  <a:schemeClr val="accent1">
                    <a:lumMod val="75000"/>
                  </a:schemeClr>
                </a:solidFill>
              </a:rPr>
              <a:t>for Water Technology and Sanitary </a:t>
            </a:r>
            <a:r>
              <a:rPr lang="en-US" sz="2400" dirty="0" smtClean="0">
                <a:solidFill>
                  <a:schemeClr val="accent1">
                    <a:lumMod val="75000"/>
                  </a:schemeClr>
                </a:solidFill>
              </a:rPr>
              <a:t>Engineering </a:t>
            </a:r>
            <a:r>
              <a:rPr lang="en-US" sz="2400" dirty="0">
                <a:solidFill>
                  <a:schemeClr val="accent1">
                    <a:lumMod val="75000"/>
                  </a:schemeClr>
                </a:solidFill>
              </a:rPr>
              <a:t>- Belgrade, Association Resource Aarhus center in </a:t>
            </a:r>
            <a:r>
              <a:rPr lang="en-US" sz="2400" dirty="0" smtClean="0">
                <a:solidFill>
                  <a:schemeClr val="accent1">
                    <a:lumMod val="75000"/>
                  </a:schemeClr>
                </a:solidFill>
              </a:rPr>
              <a:t>B&amp;H – Sarajevo</a:t>
            </a:r>
            <a:r>
              <a:rPr lang="en-US" sz="2400" dirty="0">
                <a:solidFill>
                  <a:schemeClr val="accent1">
                    <a:lumMod val="75000"/>
                  </a:schemeClr>
                </a:solidFill>
              </a:rPr>
              <a:t>, </a:t>
            </a:r>
            <a:r>
              <a:rPr lang="en-US" sz="2400" dirty="0" smtClean="0">
                <a:solidFill>
                  <a:schemeClr val="accent1">
                    <a:lumMod val="75000"/>
                  </a:schemeClr>
                </a:solidFill>
              </a:rPr>
              <a:t>Regional water company “</a:t>
            </a:r>
            <a:r>
              <a:rPr lang="en-US" sz="2400" dirty="0" err="1" smtClean="0">
                <a:solidFill>
                  <a:schemeClr val="accent1">
                    <a:lumMod val="75000"/>
                  </a:schemeClr>
                </a:solidFill>
              </a:rPr>
              <a:t>Crnogorsko</a:t>
            </a:r>
            <a:r>
              <a:rPr lang="en-US" sz="2400" dirty="0" smtClean="0">
                <a:solidFill>
                  <a:schemeClr val="accent1">
                    <a:lumMod val="75000"/>
                  </a:schemeClr>
                </a:solidFill>
              </a:rPr>
              <a:t> </a:t>
            </a:r>
            <a:r>
              <a:rPr lang="en-US" sz="2400" dirty="0" err="1" smtClean="0">
                <a:solidFill>
                  <a:schemeClr val="accent1">
                    <a:lumMod val="75000"/>
                  </a:schemeClr>
                </a:solidFill>
              </a:rPr>
              <a:t>primorje</a:t>
            </a:r>
            <a:r>
              <a:rPr lang="en-US" sz="2400" dirty="0" smtClean="0">
                <a:solidFill>
                  <a:schemeClr val="accent1">
                    <a:lumMod val="75000"/>
                  </a:schemeClr>
                </a:solidFill>
              </a:rPr>
              <a:t>” - </a:t>
            </a:r>
            <a:r>
              <a:rPr lang="en-US" sz="2400" dirty="0" err="1" smtClean="0">
                <a:solidFill>
                  <a:schemeClr val="accent1">
                    <a:lumMod val="75000"/>
                  </a:schemeClr>
                </a:solidFill>
              </a:rPr>
              <a:t>Budva</a:t>
            </a:r>
            <a:r>
              <a:rPr lang="en-US" sz="2400" dirty="0" smtClean="0">
                <a:solidFill>
                  <a:schemeClr val="accent1">
                    <a:lumMod val="75000"/>
                  </a:schemeClr>
                </a:solidFill>
              </a:rPr>
              <a:t>) </a:t>
            </a:r>
            <a:r>
              <a:rPr lang="en-US" sz="2400" dirty="0">
                <a:solidFill>
                  <a:schemeClr val="accent1">
                    <a:lumMod val="75000"/>
                  </a:schemeClr>
                </a:solidFill>
              </a:rPr>
              <a:t>in the field of WRM </a:t>
            </a:r>
            <a:r>
              <a:rPr lang="en-US" sz="2400" dirty="0" smtClean="0">
                <a:solidFill>
                  <a:schemeClr val="accent1">
                    <a:lumMod val="75000"/>
                  </a:schemeClr>
                </a:solidFill>
              </a:rPr>
              <a:t>is to help </a:t>
            </a:r>
            <a:r>
              <a:rPr lang="en-US" sz="2400" dirty="0">
                <a:solidFill>
                  <a:schemeClr val="accent1">
                    <a:lumMod val="75000"/>
                  </a:schemeClr>
                </a:solidFill>
              </a:rPr>
              <a:t>WB partners in preparing </a:t>
            </a:r>
            <a:r>
              <a:rPr lang="en-US" sz="2400" dirty="0" err="1">
                <a:solidFill>
                  <a:schemeClr val="accent1">
                    <a:lumMod val="75000"/>
                  </a:schemeClr>
                </a:solidFill>
              </a:rPr>
              <a:t>quastionaries</a:t>
            </a:r>
            <a:r>
              <a:rPr lang="en-US" sz="2400" dirty="0">
                <a:solidFill>
                  <a:schemeClr val="accent1">
                    <a:lumMod val="75000"/>
                  </a:schemeClr>
                </a:solidFill>
              </a:rPr>
              <a:t> for determining of water sector needs in </a:t>
            </a:r>
            <a:r>
              <a:rPr lang="en-US" sz="2400" dirty="0" smtClean="0">
                <a:solidFill>
                  <a:schemeClr val="accent1">
                    <a:lumMod val="75000"/>
                  </a:schemeClr>
                </a:solidFill>
              </a:rPr>
              <a:t>WB, training material and </a:t>
            </a:r>
            <a:r>
              <a:rPr lang="en-US" sz="2400" dirty="0">
                <a:solidFill>
                  <a:schemeClr val="accent1">
                    <a:lumMod val="75000"/>
                  </a:schemeClr>
                </a:solidFill>
              </a:rPr>
              <a:t>identification of Western Balkans regional issues related to water resources management. </a:t>
            </a:r>
            <a:r>
              <a:rPr lang="en-US" sz="2400" dirty="0">
                <a:solidFill>
                  <a:schemeClr val="accent1">
                    <a:lumMod val="75000"/>
                  </a:schemeClr>
                </a:solidFill>
              </a:rPr>
              <a:t>PWMCVV and associated partners </a:t>
            </a:r>
            <a:r>
              <a:rPr lang="en-US" sz="2400" dirty="0" smtClean="0">
                <a:solidFill>
                  <a:schemeClr val="accent1">
                    <a:lumMod val="75000"/>
                  </a:schemeClr>
                </a:solidFill>
              </a:rPr>
              <a:t>will </a:t>
            </a:r>
            <a:r>
              <a:rPr lang="en-US" sz="2400" dirty="0">
                <a:solidFill>
                  <a:schemeClr val="accent1">
                    <a:lumMod val="75000"/>
                  </a:schemeClr>
                </a:solidFill>
              </a:rPr>
              <a:t>take participation also in delivery </a:t>
            </a:r>
            <a:r>
              <a:rPr lang="en-US" sz="2400" dirty="0" err="1" smtClean="0">
                <a:solidFill>
                  <a:schemeClr val="accent1">
                    <a:lumMod val="75000"/>
                  </a:schemeClr>
                </a:solidFill>
              </a:rPr>
              <a:t>quastionarries</a:t>
            </a:r>
            <a:r>
              <a:rPr lang="en-US" sz="2400" dirty="0" smtClean="0">
                <a:solidFill>
                  <a:schemeClr val="accent1">
                    <a:lumMod val="75000"/>
                  </a:schemeClr>
                </a:solidFill>
              </a:rPr>
              <a:t> to their </a:t>
            </a:r>
            <a:r>
              <a:rPr lang="en-US" sz="2400" dirty="0">
                <a:solidFill>
                  <a:schemeClr val="accent1">
                    <a:lumMod val="75000"/>
                  </a:schemeClr>
                </a:solidFill>
              </a:rPr>
              <a:t>employees</a:t>
            </a:r>
            <a:r>
              <a:rPr lang="en-US" sz="2400" dirty="0" smtClean="0">
                <a:solidFill>
                  <a:schemeClr val="accent1">
                    <a:lumMod val="75000"/>
                  </a:schemeClr>
                </a:solidFill>
              </a:rPr>
              <a:t>. It </a:t>
            </a:r>
            <a:r>
              <a:rPr lang="en-US" sz="2400" dirty="0">
                <a:solidFill>
                  <a:schemeClr val="accent1">
                    <a:lumMod val="75000"/>
                  </a:schemeClr>
                </a:solidFill>
              </a:rPr>
              <a:t>will also take part in preparing </a:t>
            </a:r>
            <a:r>
              <a:rPr lang="en-US" sz="2400" dirty="0" smtClean="0">
                <a:solidFill>
                  <a:schemeClr val="accent1">
                    <a:lumMod val="75000"/>
                  </a:schemeClr>
                </a:solidFill>
              </a:rPr>
              <a:t>round-table </a:t>
            </a:r>
            <a:r>
              <a:rPr lang="en-US" sz="2400" dirty="0">
                <a:solidFill>
                  <a:schemeClr val="accent1">
                    <a:lumMod val="75000"/>
                  </a:schemeClr>
                </a:solidFill>
              </a:rPr>
              <a:t>for promotion of training for professionals in water </a:t>
            </a:r>
            <a:r>
              <a:rPr lang="en-US" sz="2400" dirty="0" smtClean="0">
                <a:solidFill>
                  <a:schemeClr val="accent1">
                    <a:lumMod val="75000"/>
                  </a:schemeClr>
                </a:solidFill>
              </a:rPr>
              <a:t>sector.</a:t>
            </a:r>
          </a:p>
        </p:txBody>
      </p:sp>
    </p:spTree>
    <p:extLst>
      <p:ext uri="{BB962C8B-B14F-4D97-AF65-F5344CB8AC3E}">
        <p14:creationId xmlns:p14="http://schemas.microsoft.com/office/powerpoint/2010/main" val="4156143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660291"/>
            <a:ext cx="8229600" cy="1143000"/>
          </a:xfrm>
        </p:spPr>
        <p:txBody>
          <a:bodyPr>
            <a:normAutofit/>
          </a:bodyPr>
          <a:lstStyle/>
          <a:p>
            <a:r>
              <a:rPr lang="sr-Latn-RS" dirty="0" smtClean="0">
                <a:solidFill>
                  <a:srgbClr val="0070C0"/>
                </a:solidFill>
              </a:rPr>
              <a:t>WP 3 </a:t>
            </a:r>
            <a:r>
              <a:rPr lang="sr-Latn-RS" dirty="0" err="1" smtClean="0">
                <a:solidFill>
                  <a:srgbClr val="0070C0"/>
                </a:solidFill>
              </a:rPr>
              <a:t>Trainings</a:t>
            </a:r>
            <a:endParaRPr lang="en-US" dirty="0">
              <a:solidFill>
                <a:srgbClr val="0070C0"/>
              </a:solidFill>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1727" y="80329"/>
            <a:ext cx="1741516" cy="423949"/>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extBox 8"/>
          <p:cNvSpPr txBox="1"/>
          <p:nvPr/>
        </p:nvSpPr>
        <p:spPr>
          <a:xfrm>
            <a:off x="457200" y="1641188"/>
            <a:ext cx="8229600" cy="4524315"/>
          </a:xfrm>
          <a:prstGeom prst="rect">
            <a:avLst/>
          </a:prstGeom>
          <a:noFill/>
        </p:spPr>
        <p:txBody>
          <a:bodyPr wrap="square" rtlCol="0">
            <a:spAutoFit/>
          </a:bodyPr>
          <a:lstStyle/>
          <a:p>
            <a:r>
              <a:rPr lang="en-US" sz="2400" dirty="0" smtClean="0">
                <a:solidFill>
                  <a:schemeClr val="accent1">
                    <a:lumMod val="75000"/>
                  </a:schemeClr>
                </a:solidFill>
              </a:rPr>
              <a:t>The </a:t>
            </a:r>
            <a:r>
              <a:rPr lang="en-US" sz="2400" dirty="0">
                <a:solidFill>
                  <a:schemeClr val="accent1">
                    <a:lumMod val="75000"/>
                  </a:schemeClr>
                </a:solidFill>
              </a:rPr>
              <a:t>results of analysis will serve to decide which specific areas in the field of water resources management will be covered by training </a:t>
            </a:r>
            <a:r>
              <a:rPr lang="en-US" sz="2400" dirty="0" err="1">
                <a:solidFill>
                  <a:schemeClr val="accent1">
                    <a:lumMod val="75000"/>
                  </a:schemeClr>
                </a:solidFill>
              </a:rPr>
              <a:t>programmes</a:t>
            </a:r>
            <a:r>
              <a:rPr lang="en-US" sz="2400" dirty="0">
                <a:solidFill>
                  <a:schemeClr val="accent1">
                    <a:lumMod val="75000"/>
                  </a:schemeClr>
                </a:solidFill>
              </a:rPr>
              <a:t>, considering specificity of each WB partner country. The selected teachers from WB HEIs will prepare </a:t>
            </a:r>
            <a:r>
              <a:rPr lang="en-US" sz="2400" dirty="0" err="1">
                <a:solidFill>
                  <a:schemeClr val="accent1">
                    <a:lumMod val="75000"/>
                  </a:schemeClr>
                </a:solidFill>
              </a:rPr>
              <a:t>programmes</a:t>
            </a:r>
            <a:r>
              <a:rPr lang="en-US" sz="2400" dirty="0">
                <a:solidFill>
                  <a:schemeClr val="accent1">
                    <a:lumMod val="75000"/>
                  </a:schemeClr>
                </a:solidFill>
              </a:rPr>
              <a:t> of the trainings that will be applicable on national level and will conduct three-day training with participation of interested professionals in water sector, representatives of governmental bodies and other stakeholders (30 participants per training</a:t>
            </a:r>
            <a:r>
              <a:rPr lang="en-US" sz="2400" dirty="0" smtClean="0">
                <a:solidFill>
                  <a:schemeClr val="accent1">
                    <a:lumMod val="75000"/>
                  </a:schemeClr>
                </a:solidFill>
              </a:rPr>
              <a:t>).</a:t>
            </a:r>
          </a:p>
          <a:p>
            <a:r>
              <a:rPr lang="en-US" sz="2400" dirty="0">
                <a:solidFill>
                  <a:schemeClr val="accent1">
                    <a:lumMod val="75000"/>
                  </a:schemeClr>
                </a:solidFill>
              </a:rPr>
              <a:t>In order to ensure at least 1050 respondents or 150 per WB HEI digital marketing will be applied and also promotional campaigns at on-line and printed media.</a:t>
            </a:r>
            <a:endParaRPr lang="en-US" sz="2400" dirty="0" smtClean="0">
              <a:solidFill>
                <a:schemeClr val="accent1">
                  <a:lumMod val="75000"/>
                </a:schemeClr>
              </a:solidFill>
            </a:endParaRPr>
          </a:p>
        </p:txBody>
      </p:sp>
    </p:spTree>
    <p:extLst>
      <p:ext uri="{BB962C8B-B14F-4D97-AF65-F5344CB8AC3E}">
        <p14:creationId xmlns:p14="http://schemas.microsoft.com/office/powerpoint/2010/main" val="40715383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1665</TotalTime>
  <Words>733</Words>
  <Application>Microsoft Office PowerPoint</Application>
  <PresentationFormat>On-screen Show (4:3)</PresentationFormat>
  <Paragraphs>61</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Work Package 3 Aim</vt:lpstr>
      <vt:lpstr>WP 3 Activities</vt:lpstr>
      <vt:lpstr>WP 3 Activity 1 Introduction with LLL courses for professionals in water sector in EU</vt:lpstr>
      <vt:lpstr>WP 3 Activity 2 Analyze of water sector needs for LLL courses in WB</vt:lpstr>
      <vt:lpstr>WP 3 Activity 3 Development of trainings content and corresponding educational material</vt:lpstr>
      <vt:lpstr>PWMCVV and associated partners</vt:lpstr>
      <vt:lpstr>WP 3 Trainings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Milan</dc:creator>
  <cp:lastModifiedBy>Đurica Marković</cp:lastModifiedBy>
  <cp:revision>34</cp:revision>
  <dcterms:created xsi:type="dcterms:W3CDTF">2006-08-16T00:00:00Z</dcterms:created>
  <dcterms:modified xsi:type="dcterms:W3CDTF">2018-12-14T17:50:14Z</dcterms:modified>
</cp:coreProperties>
</file>